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 id="214748369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70" r:id="rId16"/>
    <p:sldId id="271" r:id="rId17"/>
    <p:sldId id="269" r:id="rId18"/>
    <p:sldId id="272" r:id="rId19"/>
    <p:sldId id="273" r:id="rId20"/>
    <p:sldId id="306" r:id="rId21"/>
    <p:sldId id="274" r:id="rId22"/>
    <p:sldId id="276" r:id="rId23"/>
    <p:sldId id="280" r:id="rId24"/>
    <p:sldId id="275" r:id="rId25"/>
    <p:sldId id="281" r:id="rId26"/>
    <p:sldId id="279" r:id="rId27"/>
    <p:sldId id="278" r:id="rId28"/>
    <p:sldId id="282" r:id="rId29"/>
    <p:sldId id="277" r:id="rId30"/>
    <p:sldId id="283" r:id="rId31"/>
    <p:sldId id="284" r:id="rId32"/>
    <p:sldId id="285" r:id="rId33"/>
    <p:sldId id="286" r:id="rId34"/>
    <p:sldId id="287" r:id="rId35"/>
    <p:sldId id="288" r:id="rId36"/>
    <p:sldId id="289" r:id="rId37"/>
    <p:sldId id="290" r:id="rId38"/>
    <p:sldId id="291" r:id="rId39"/>
    <p:sldId id="293" r:id="rId40"/>
    <p:sldId id="294" r:id="rId41"/>
    <p:sldId id="295" r:id="rId42"/>
    <p:sldId id="296" r:id="rId43"/>
    <p:sldId id="297" r:id="rId44"/>
    <p:sldId id="298" r:id="rId45"/>
    <p:sldId id="300" r:id="rId46"/>
    <p:sldId id="299" r:id="rId47"/>
    <p:sldId id="301" r:id="rId48"/>
    <p:sldId id="302" r:id="rId49"/>
    <p:sldId id="303" r:id="rId50"/>
    <p:sldId id="304" r:id="rId51"/>
    <p:sldId id="305" r:id="rId52"/>
    <p:sldId id="292" r:id="rId5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1" autoAdjust="0"/>
    <p:restoredTop sz="94660"/>
  </p:normalViewPr>
  <p:slideViewPr>
    <p:cSldViewPr snapToGrid="0">
      <p:cViewPr varScale="1">
        <p:scale>
          <a:sx n="142" d="100"/>
          <a:sy n="142" d="100"/>
        </p:scale>
        <p:origin x="144" y="3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ableStyles" Target="tableStyle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ru-RU"/>
              <a:t>Образец заголовка</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FA008FB5-60D7-4680-9E5C-D62A6CE68AC4}" type="datetimeFigureOut">
              <a:rPr lang="ru-RU" smtClean="0"/>
              <a:t>26.03.2020</a:t>
            </a:fld>
            <a:endParaRPr lang="ru-RU"/>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ru-RU"/>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C1D7D458-59A0-4561-A850-2E960F43689B}" type="slidenum">
              <a:rPr lang="ru-RU" smtClean="0"/>
              <a:t>‹#›</a:t>
            </a:fld>
            <a:endParaRPr lang="ru-RU"/>
          </a:p>
        </p:txBody>
      </p:sp>
    </p:spTree>
    <p:extLst>
      <p:ext uri="{BB962C8B-B14F-4D97-AF65-F5344CB8AC3E}">
        <p14:creationId xmlns:p14="http://schemas.microsoft.com/office/powerpoint/2010/main" val="2195595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A008FB5-60D7-4680-9E5C-D62A6CE68AC4}" type="datetimeFigureOut">
              <a:rPr lang="ru-RU" smtClean="0"/>
              <a:t>26.03.2020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1D7D458-59A0-4561-A850-2E960F43689B}" type="slidenum">
              <a:rPr lang="ru-RU" smtClean="0"/>
              <a:t>‹#›</a:t>
            </a:fld>
            <a:endParaRPr lang="ru-RU"/>
          </a:p>
        </p:txBody>
      </p:sp>
    </p:spTree>
    <p:extLst>
      <p:ext uri="{BB962C8B-B14F-4D97-AF65-F5344CB8AC3E}">
        <p14:creationId xmlns:p14="http://schemas.microsoft.com/office/powerpoint/2010/main" val="1738581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A008FB5-60D7-4680-9E5C-D62A6CE68AC4}" type="datetimeFigureOut">
              <a:rPr lang="ru-RU" smtClean="0"/>
              <a:t>26.03.2020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1D7D458-59A0-4561-A850-2E960F43689B}" type="slidenum">
              <a:rPr lang="ru-RU" smtClean="0"/>
              <a:t>‹#›</a:t>
            </a:fld>
            <a:endParaRPr lang="ru-RU"/>
          </a:p>
        </p:txBody>
      </p:sp>
    </p:spTree>
    <p:extLst>
      <p:ext uri="{BB962C8B-B14F-4D97-AF65-F5344CB8AC3E}">
        <p14:creationId xmlns:p14="http://schemas.microsoft.com/office/powerpoint/2010/main" val="17449574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A008FB5-60D7-4680-9E5C-D62A6CE68AC4}" type="datetimeFigureOut">
              <a:rPr lang="ru-RU" smtClean="0"/>
              <a:t>26.03.2020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1D7D458-59A0-4561-A850-2E960F43689B}" type="slidenum">
              <a:rPr lang="ru-RU" smtClean="0"/>
              <a:t>‹#›</a:t>
            </a:fld>
            <a:endParaRPr lang="ru-RU"/>
          </a:p>
        </p:txBody>
      </p:sp>
    </p:spTree>
    <p:extLst>
      <p:ext uri="{BB962C8B-B14F-4D97-AF65-F5344CB8AC3E}">
        <p14:creationId xmlns:p14="http://schemas.microsoft.com/office/powerpoint/2010/main" val="28333680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3F94B99-4A28-4F14-84BE-973CE2366F77}"/>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BD9DD352-D369-4233-B9EC-454CB3F311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BF0F9D43-5203-4382-9AE3-DBACB272DD7B}"/>
              </a:ext>
            </a:extLst>
          </p:cNvPr>
          <p:cNvSpPr>
            <a:spLocks noGrp="1"/>
          </p:cNvSpPr>
          <p:nvPr>
            <p:ph type="dt" sz="half" idx="10"/>
          </p:nvPr>
        </p:nvSpPr>
        <p:spPr/>
        <p:txBody>
          <a:bodyPr/>
          <a:lstStyle>
            <a:lvl1pPr>
              <a:defRPr/>
            </a:lvl1pPr>
          </a:lstStyle>
          <a:p>
            <a:endParaRPr lang="ru-RU" altLang="ru-RU"/>
          </a:p>
        </p:txBody>
      </p:sp>
      <p:sp>
        <p:nvSpPr>
          <p:cNvPr id="5" name="Нижний колонтитул 4">
            <a:extLst>
              <a:ext uri="{FF2B5EF4-FFF2-40B4-BE49-F238E27FC236}">
                <a16:creationId xmlns:a16="http://schemas.microsoft.com/office/drawing/2014/main" id="{DCAF3F26-225F-414F-886D-0BB13E41B797}"/>
              </a:ext>
            </a:extLst>
          </p:cNvPr>
          <p:cNvSpPr>
            <a:spLocks noGrp="1"/>
          </p:cNvSpPr>
          <p:nvPr>
            <p:ph type="ftr" sz="quarter" idx="11"/>
          </p:nvPr>
        </p:nvSpPr>
        <p:spPr/>
        <p:txBody>
          <a:bodyPr/>
          <a:lstStyle>
            <a:lvl1pPr>
              <a:defRPr/>
            </a:lvl1pPr>
          </a:lstStyle>
          <a:p>
            <a:endParaRPr lang="ru-RU" altLang="ru-RU"/>
          </a:p>
        </p:txBody>
      </p:sp>
      <p:sp>
        <p:nvSpPr>
          <p:cNvPr id="6" name="Номер слайда 5">
            <a:extLst>
              <a:ext uri="{FF2B5EF4-FFF2-40B4-BE49-F238E27FC236}">
                <a16:creationId xmlns:a16="http://schemas.microsoft.com/office/drawing/2014/main" id="{EFFA0DA6-F764-4D41-88F6-6E2605629EB5}"/>
              </a:ext>
            </a:extLst>
          </p:cNvPr>
          <p:cNvSpPr>
            <a:spLocks noGrp="1"/>
          </p:cNvSpPr>
          <p:nvPr>
            <p:ph type="sldNum" sz="quarter" idx="12"/>
          </p:nvPr>
        </p:nvSpPr>
        <p:spPr/>
        <p:txBody>
          <a:bodyPr/>
          <a:lstStyle>
            <a:lvl1pPr>
              <a:defRPr/>
            </a:lvl1pPr>
          </a:lstStyle>
          <a:p>
            <a:fld id="{4387919E-828B-4381-97FE-998CE1A623CF}" type="slidenum">
              <a:rPr lang="ru-RU" altLang="ru-RU"/>
              <a:pPr/>
              <a:t>‹#›</a:t>
            </a:fld>
            <a:endParaRPr lang="ru-RU" altLang="ru-RU"/>
          </a:p>
        </p:txBody>
      </p:sp>
    </p:spTree>
    <p:extLst>
      <p:ext uri="{BB962C8B-B14F-4D97-AF65-F5344CB8AC3E}">
        <p14:creationId xmlns:p14="http://schemas.microsoft.com/office/powerpoint/2010/main" val="1635023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66A87D9-A0F4-4CA3-A580-0442DE2E3915}"/>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C26A4CF1-3D5B-4FEC-9CAE-B1F1C5423009}"/>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ECFB481-DF9B-41C9-A17F-E88AAE0EE047}"/>
              </a:ext>
            </a:extLst>
          </p:cNvPr>
          <p:cNvSpPr>
            <a:spLocks noGrp="1"/>
          </p:cNvSpPr>
          <p:nvPr>
            <p:ph type="dt" sz="half" idx="10"/>
          </p:nvPr>
        </p:nvSpPr>
        <p:spPr/>
        <p:txBody>
          <a:bodyPr/>
          <a:lstStyle>
            <a:lvl1pPr>
              <a:defRPr/>
            </a:lvl1pPr>
          </a:lstStyle>
          <a:p>
            <a:endParaRPr lang="ru-RU" altLang="ru-RU"/>
          </a:p>
        </p:txBody>
      </p:sp>
      <p:sp>
        <p:nvSpPr>
          <p:cNvPr id="5" name="Нижний колонтитул 4">
            <a:extLst>
              <a:ext uri="{FF2B5EF4-FFF2-40B4-BE49-F238E27FC236}">
                <a16:creationId xmlns:a16="http://schemas.microsoft.com/office/drawing/2014/main" id="{DD0F89A6-B68B-4771-BD75-1EE30F6888AD}"/>
              </a:ext>
            </a:extLst>
          </p:cNvPr>
          <p:cNvSpPr>
            <a:spLocks noGrp="1"/>
          </p:cNvSpPr>
          <p:nvPr>
            <p:ph type="ftr" sz="quarter" idx="11"/>
          </p:nvPr>
        </p:nvSpPr>
        <p:spPr/>
        <p:txBody>
          <a:bodyPr/>
          <a:lstStyle>
            <a:lvl1pPr>
              <a:defRPr/>
            </a:lvl1pPr>
          </a:lstStyle>
          <a:p>
            <a:endParaRPr lang="ru-RU" altLang="ru-RU"/>
          </a:p>
        </p:txBody>
      </p:sp>
      <p:sp>
        <p:nvSpPr>
          <p:cNvPr id="6" name="Номер слайда 5">
            <a:extLst>
              <a:ext uri="{FF2B5EF4-FFF2-40B4-BE49-F238E27FC236}">
                <a16:creationId xmlns:a16="http://schemas.microsoft.com/office/drawing/2014/main" id="{D2768ADA-807F-4746-BF33-2A33F46B7B0E}"/>
              </a:ext>
            </a:extLst>
          </p:cNvPr>
          <p:cNvSpPr>
            <a:spLocks noGrp="1"/>
          </p:cNvSpPr>
          <p:nvPr>
            <p:ph type="sldNum" sz="quarter" idx="12"/>
          </p:nvPr>
        </p:nvSpPr>
        <p:spPr/>
        <p:txBody>
          <a:bodyPr/>
          <a:lstStyle>
            <a:lvl1pPr>
              <a:defRPr/>
            </a:lvl1pPr>
          </a:lstStyle>
          <a:p>
            <a:fld id="{4BDE16A0-5342-4EAA-9D82-003D77B7AC8B}" type="slidenum">
              <a:rPr lang="ru-RU" altLang="ru-RU"/>
              <a:pPr/>
              <a:t>‹#›</a:t>
            </a:fld>
            <a:endParaRPr lang="ru-RU" altLang="ru-RU"/>
          </a:p>
        </p:txBody>
      </p:sp>
    </p:spTree>
    <p:extLst>
      <p:ext uri="{BB962C8B-B14F-4D97-AF65-F5344CB8AC3E}">
        <p14:creationId xmlns:p14="http://schemas.microsoft.com/office/powerpoint/2010/main" val="29937622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6E2F7E-88EA-473F-9BA6-1D1ACD655DEC}"/>
              </a:ext>
            </a:extLst>
          </p:cNvPr>
          <p:cNvSpPr>
            <a:spLocks noGrp="1"/>
          </p:cNvSpPr>
          <p:nvPr>
            <p:ph type="title"/>
          </p:nvPr>
        </p:nvSpPr>
        <p:spPr>
          <a:xfrm>
            <a:off x="831851" y="1709739"/>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16F0F9BF-879C-4993-A757-E5F3D81EB2E8}"/>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a:t>Образец текста</a:t>
            </a:r>
          </a:p>
        </p:txBody>
      </p:sp>
      <p:sp>
        <p:nvSpPr>
          <p:cNvPr id="4" name="Дата 3">
            <a:extLst>
              <a:ext uri="{FF2B5EF4-FFF2-40B4-BE49-F238E27FC236}">
                <a16:creationId xmlns:a16="http://schemas.microsoft.com/office/drawing/2014/main" id="{741C2246-3D12-4EC7-B10E-3B32D1F81455}"/>
              </a:ext>
            </a:extLst>
          </p:cNvPr>
          <p:cNvSpPr>
            <a:spLocks noGrp="1"/>
          </p:cNvSpPr>
          <p:nvPr>
            <p:ph type="dt" sz="half" idx="10"/>
          </p:nvPr>
        </p:nvSpPr>
        <p:spPr/>
        <p:txBody>
          <a:bodyPr/>
          <a:lstStyle>
            <a:lvl1pPr>
              <a:defRPr/>
            </a:lvl1pPr>
          </a:lstStyle>
          <a:p>
            <a:endParaRPr lang="ru-RU" altLang="ru-RU"/>
          </a:p>
        </p:txBody>
      </p:sp>
      <p:sp>
        <p:nvSpPr>
          <p:cNvPr id="5" name="Нижний колонтитул 4">
            <a:extLst>
              <a:ext uri="{FF2B5EF4-FFF2-40B4-BE49-F238E27FC236}">
                <a16:creationId xmlns:a16="http://schemas.microsoft.com/office/drawing/2014/main" id="{1A9A4BF5-C14D-4FEB-896C-00E818354B5D}"/>
              </a:ext>
            </a:extLst>
          </p:cNvPr>
          <p:cNvSpPr>
            <a:spLocks noGrp="1"/>
          </p:cNvSpPr>
          <p:nvPr>
            <p:ph type="ftr" sz="quarter" idx="11"/>
          </p:nvPr>
        </p:nvSpPr>
        <p:spPr/>
        <p:txBody>
          <a:bodyPr/>
          <a:lstStyle>
            <a:lvl1pPr>
              <a:defRPr/>
            </a:lvl1pPr>
          </a:lstStyle>
          <a:p>
            <a:endParaRPr lang="ru-RU" altLang="ru-RU"/>
          </a:p>
        </p:txBody>
      </p:sp>
      <p:sp>
        <p:nvSpPr>
          <p:cNvPr id="6" name="Номер слайда 5">
            <a:extLst>
              <a:ext uri="{FF2B5EF4-FFF2-40B4-BE49-F238E27FC236}">
                <a16:creationId xmlns:a16="http://schemas.microsoft.com/office/drawing/2014/main" id="{A65C7379-1843-4B50-9E88-96D382F46936}"/>
              </a:ext>
            </a:extLst>
          </p:cNvPr>
          <p:cNvSpPr>
            <a:spLocks noGrp="1"/>
          </p:cNvSpPr>
          <p:nvPr>
            <p:ph type="sldNum" sz="quarter" idx="12"/>
          </p:nvPr>
        </p:nvSpPr>
        <p:spPr/>
        <p:txBody>
          <a:bodyPr/>
          <a:lstStyle>
            <a:lvl1pPr>
              <a:defRPr/>
            </a:lvl1pPr>
          </a:lstStyle>
          <a:p>
            <a:fld id="{9D6155C2-8C1B-456F-9287-DE785C1F91A1}" type="slidenum">
              <a:rPr lang="ru-RU" altLang="ru-RU"/>
              <a:pPr/>
              <a:t>‹#›</a:t>
            </a:fld>
            <a:endParaRPr lang="ru-RU" altLang="ru-RU"/>
          </a:p>
        </p:txBody>
      </p:sp>
    </p:spTree>
    <p:extLst>
      <p:ext uri="{BB962C8B-B14F-4D97-AF65-F5344CB8AC3E}">
        <p14:creationId xmlns:p14="http://schemas.microsoft.com/office/powerpoint/2010/main" val="31414295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FFC447-2587-4C79-8FBE-2D9666A22F05}"/>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8EF4A823-3A82-4909-B487-DED8EC7B226A}"/>
              </a:ext>
            </a:extLst>
          </p:cNvPr>
          <p:cNvSpPr>
            <a:spLocks noGrp="1"/>
          </p:cNvSpPr>
          <p:nvPr>
            <p:ph sz="half" idx="1"/>
          </p:nvPr>
        </p:nvSpPr>
        <p:spPr>
          <a:xfrm>
            <a:off x="609600" y="1600201"/>
            <a:ext cx="5384800" cy="452596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47C3C5A3-B1F0-4EF1-9583-5EE87B0F5A0C}"/>
              </a:ext>
            </a:extLst>
          </p:cNvPr>
          <p:cNvSpPr>
            <a:spLocks noGrp="1"/>
          </p:cNvSpPr>
          <p:nvPr>
            <p:ph sz="half" idx="2"/>
          </p:nvPr>
        </p:nvSpPr>
        <p:spPr>
          <a:xfrm>
            <a:off x="6197600" y="1600201"/>
            <a:ext cx="5384800" cy="452596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B2CF0423-A0A0-4A02-B4AA-73544AA66E65}"/>
              </a:ext>
            </a:extLst>
          </p:cNvPr>
          <p:cNvSpPr>
            <a:spLocks noGrp="1"/>
          </p:cNvSpPr>
          <p:nvPr>
            <p:ph type="dt" sz="half" idx="10"/>
          </p:nvPr>
        </p:nvSpPr>
        <p:spPr/>
        <p:txBody>
          <a:bodyPr/>
          <a:lstStyle>
            <a:lvl1pPr>
              <a:defRPr/>
            </a:lvl1pPr>
          </a:lstStyle>
          <a:p>
            <a:endParaRPr lang="ru-RU" altLang="ru-RU"/>
          </a:p>
        </p:txBody>
      </p:sp>
      <p:sp>
        <p:nvSpPr>
          <p:cNvPr id="6" name="Нижний колонтитул 5">
            <a:extLst>
              <a:ext uri="{FF2B5EF4-FFF2-40B4-BE49-F238E27FC236}">
                <a16:creationId xmlns:a16="http://schemas.microsoft.com/office/drawing/2014/main" id="{2D4D7395-6A96-4F57-9223-4EB9B8F0A6E1}"/>
              </a:ext>
            </a:extLst>
          </p:cNvPr>
          <p:cNvSpPr>
            <a:spLocks noGrp="1"/>
          </p:cNvSpPr>
          <p:nvPr>
            <p:ph type="ftr" sz="quarter" idx="11"/>
          </p:nvPr>
        </p:nvSpPr>
        <p:spPr/>
        <p:txBody>
          <a:bodyPr/>
          <a:lstStyle>
            <a:lvl1pPr>
              <a:defRPr/>
            </a:lvl1pPr>
          </a:lstStyle>
          <a:p>
            <a:endParaRPr lang="ru-RU" altLang="ru-RU"/>
          </a:p>
        </p:txBody>
      </p:sp>
      <p:sp>
        <p:nvSpPr>
          <p:cNvPr id="7" name="Номер слайда 6">
            <a:extLst>
              <a:ext uri="{FF2B5EF4-FFF2-40B4-BE49-F238E27FC236}">
                <a16:creationId xmlns:a16="http://schemas.microsoft.com/office/drawing/2014/main" id="{EE374D8A-4126-4462-9D3C-550086F2405F}"/>
              </a:ext>
            </a:extLst>
          </p:cNvPr>
          <p:cNvSpPr>
            <a:spLocks noGrp="1"/>
          </p:cNvSpPr>
          <p:nvPr>
            <p:ph type="sldNum" sz="quarter" idx="12"/>
          </p:nvPr>
        </p:nvSpPr>
        <p:spPr/>
        <p:txBody>
          <a:bodyPr/>
          <a:lstStyle>
            <a:lvl1pPr>
              <a:defRPr/>
            </a:lvl1pPr>
          </a:lstStyle>
          <a:p>
            <a:fld id="{C6BC7612-5F25-47ED-AC70-6DAF6673A424}" type="slidenum">
              <a:rPr lang="ru-RU" altLang="ru-RU"/>
              <a:pPr/>
              <a:t>‹#›</a:t>
            </a:fld>
            <a:endParaRPr lang="ru-RU" altLang="ru-RU"/>
          </a:p>
        </p:txBody>
      </p:sp>
    </p:spTree>
    <p:extLst>
      <p:ext uri="{BB962C8B-B14F-4D97-AF65-F5344CB8AC3E}">
        <p14:creationId xmlns:p14="http://schemas.microsoft.com/office/powerpoint/2010/main" val="3702098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DFBF8BB-8A7C-4AFD-8044-62602F1695D9}"/>
              </a:ext>
            </a:extLst>
          </p:cNvPr>
          <p:cNvSpPr>
            <a:spLocks noGrp="1"/>
          </p:cNvSpPr>
          <p:nvPr>
            <p:ph type="title"/>
          </p:nvPr>
        </p:nvSpPr>
        <p:spPr>
          <a:xfrm>
            <a:off x="840317" y="365126"/>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0D602D5C-EC2B-4E8D-8188-DBD477F73F0B}"/>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6AE7E56D-2180-4748-A902-8AF2EA0CCD74}"/>
              </a:ext>
            </a:extLst>
          </p:cNvPr>
          <p:cNvSpPr>
            <a:spLocks noGrp="1"/>
          </p:cNvSpPr>
          <p:nvPr>
            <p:ph sz="half" idx="2"/>
          </p:nvPr>
        </p:nvSpPr>
        <p:spPr>
          <a:xfrm>
            <a:off x="840318" y="2505075"/>
            <a:ext cx="5158316"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5A8A2CD1-93B2-4915-A97B-852E7C82F9CA}"/>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FD1D2779-0D08-4A08-8B86-50EA5A0BD832}"/>
              </a:ext>
            </a:extLst>
          </p:cNvPr>
          <p:cNvSpPr>
            <a:spLocks noGrp="1"/>
          </p:cNvSpPr>
          <p:nvPr>
            <p:ph sz="quarter" idx="4"/>
          </p:nvPr>
        </p:nvSpPr>
        <p:spPr>
          <a:xfrm>
            <a:off x="6172200" y="2505075"/>
            <a:ext cx="518371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271BA5BA-556A-4DD0-B43E-066F492D37E1}"/>
              </a:ext>
            </a:extLst>
          </p:cNvPr>
          <p:cNvSpPr>
            <a:spLocks noGrp="1"/>
          </p:cNvSpPr>
          <p:nvPr>
            <p:ph type="dt" sz="half" idx="10"/>
          </p:nvPr>
        </p:nvSpPr>
        <p:spPr/>
        <p:txBody>
          <a:bodyPr/>
          <a:lstStyle>
            <a:lvl1pPr>
              <a:defRPr/>
            </a:lvl1pPr>
          </a:lstStyle>
          <a:p>
            <a:endParaRPr lang="ru-RU" altLang="ru-RU"/>
          </a:p>
        </p:txBody>
      </p:sp>
      <p:sp>
        <p:nvSpPr>
          <p:cNvPr id="8" name="Нижний колонтитул 7">
            <a:extLst>
              <a:ext uri="{FF2B5EF4-FFF2-40B4-BE49-F238E27FC236}">
                <a16:creationId xmlns:a16="http://schemas.microsoft.com/office/drawing/2014/main" id="{6FC244EC-9E46-44CA-8F62-45F7992A5015}"/>
              </a:ext>
            </a:extLst>
          </p:cNvPr>
          <p:cNvSpPr>
            <a:spLocks noGrp="1"/>
          </p:cNvSpPr>
          <p:nvPr>
            <p:ph type="ftr" sz="quarter" idx="11"/>
          </p:nvPr>
        </p:nvSpPr>
        <p:spPr/>
        <p:txBody>
          <a:bodyPr/>
          <a:lstStyle>
            <a:lvl1pPr>
              <a:defRPr/>
            </a:lvl1pPr>
          </a:lstStyle>
          <a:p>
            <a:endParaRPr lang="ru-RU" altLang="ru-RU"/>
          </a:p>
        </p:txBody>
      </p:sp>
      <p:sp>
        <p:nvSpPr>
          <p:cNvPr id="9" name="Номер слайда 8">
            <a:extLst>
              <a:ext uri="{FF2B5EF4-FFF2-40B4-BE49-F238E27FC236}">
                <a16:creationId xmlns:a16="http://schemas.microsoft.com/office/drawing/2014/main" id="{6BFEA593-5A09-4C36-AC3B-FB4A44F25362}"/>
              </a:ext>
            </a:extLst>
          </p:cNvPr>
          <p:cNvSpPr>
            <a:spLocks noGrp="1"/>
          </p:cNvSpPr>
          <p:nvPr>
            <p:ph type="sldNum" sz="quarter" idx="12"/>
          </p:nvPr>
        </p:nvSpPr>
        <p:spPr/>
        <p:txBody>
          <a:bodyPr/>
          <a:lstStyle>
            <a:lvl1pPr>
              <a:defRPr/>
            </a:lvl1pPr>
          </a:lstStyle>
          <a:p>
            <a:fld id="{AAEED5A9-A91B-4D2F-A59D-ED035166C8C2}" type="slidenum">
              <a:rPr lang="ru-RU" altLang="ru-RU"/>
              <a:pPr/>
              <a:t>‹#›</a:t>
            </a:fld>
            <a:endParaRPr lang="ru-RU" altLang="ru-RU"/>
          </a:p>
        </p:txBody>
      </p:sp>
    </p:spTree>
    <p:extLst>
      <p:ext uri="{BB962C8B-B14F-4D97-AF65-F5344CB8AC3E}">
        <p14:creationId xmlns:p14="http://schemas.microsoft.com/office/powerpoint/2010/main" val="30740249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E123269-D247-4713-B81C-C258FF2B999A}"/>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572BB952-B6E2-4F05-8AF9-5F4306C1BAE1}"/>
              </a:ext>
            </a:extLst>
          </p:cNvPr>
          <p:cNvSpPr>
            <a:spLocks noGrp="1"/>
          </p:cNvSpPr>
          <p:nvPr>
            <p:ph type="dt" sz="half" idx="10"/>
          </p:nvPr>
        </p:nvSpPr>
        <p:spPr/>
        <p:txBody>
          <a:bodyPr/>
          <a:lstStyle>
            <a:lvl1pPr>
              <a:defRPr/>
            </a:lvl1pPr>
          </a:lstStyle>
          <a:p>
            <a:endParaRPr lang="ru-RU" altLang="ru-RU"/>
          </a:p>
        </p:txBody>
      </p:sp>
      <p:sp>
        <p:nvSpPr>
          <p:cNvPr id="4" name="Нижний колонтитул 3">
            <a:extLst>
              <a:ext uri="{FF2B5EF4-FFF2-40B4-BE49-F238E27FC236}">
                <a16:creationId xmlns:a16="http://schemas.microsoft.com/office/drawing/2014/main" id="{D9C0A242-11B8-48D6-8278-715C11F923B6}"/>
              </a:ext>
            </a:extLst>
          </p:cNvPr>
          <p:cNvSpPr>
            <a:spLocks noGrp="1"/>
          </p:cNvSpPr>
          <p:nvPr>
            <p:ph type="ftr" sz="quarter" idx="11"/>
          </p:nvPr>
        </p:nvSpPr>
        <p:spPr/>
        <p:txBody>
          <a:bodyPr/>
          <a:lstStyle>
            <a:lvl1pPr>
              <a:defRPr/>
            </a:lvl1pPr>
          </a:lstStyle>
          <a:p>
            <a:endParaRPr lang="ru-RU" altLang="ru-RU"/>
          </a:p>
        </p:txBody>
      </p:sp>
      <p:sp>
        <p:nvSpPr>
          <p:cNvPr id="5" name="Номер слайда 4">
            <a:extLst>
              <a:ext uri="{FF2B5EF4-FFF2-40B4-BE49-F238E27FC236}">
                <a16:creationId xmlns:a16="http://schemas.microsoft.com/office/drawing/2014/main" id="{4D463778-BBDF-40A8-8D48-9E493A554FFE}"/>
              </a:ext>
            </a:extLst>
          </p:cNvPr>
          <p:cNvSpPr>
            <a:spLocks noGrp="1"/>
          </p:cNvSpPr>
          <p:nvPr>
            <p:ph type="sldNum" sz="quarter" idx="12"/>
          </p:nvPr>
        </p:nvSpPr>
        <p:spPr/>
        <p:txBody>
          <a:bodyPr/>
          <a:lstStyle>
            <a:lvl1pPr>
              <a:defRPr/>
            </a:lvl1pPr>
          </a:lstStyle>
          <a:p>
            <a:fld id="{7A879FFD-EECB-4DFA-8D97-1BC0A76E7675}" type="slidenum">
              <a:rPr lang="ru-RU" altLang="ru-RU"/>
              <a:pPr/>
              <a:t>‹#›</a:t>
            </a:fld>
            <a:endParaRPr lang="ru-RU" altLang="ru-RU"/>
          </a:p>
        </p:txBody>
      </p:sp>
    </p:spTree>
    <p:extLst>
      <p:ext uri="{BB962C8B-B14F-4D97-AF65-F5344CB8AC3E}">
        <p14:creationId xmlns:p14="http://schemas.microsoft.com/office/powerpoint/2010/main" val="5381962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FE959CC6-AFF2-4572-ADEC-549EBDAA4972}"/>
              </a:ext>
            </a:extLst>
          </p:cNvPr>
          <p:cNvSpPr>
            <a:spLocks noGrp="1"/>
          </p:cNvSpPr>
          <p:nvPr>
            <p:ph type="dt" sz="half" idx="10"/>
          </p:nvPr>
        </p:nvSpPr>
        <p:spPr/>
        <p:txBody>
          <a:bodyPr/>
          <a:lstStyle>
            <a:lvl1pPr>
              <a:defRPr/>
            </a:lvl1pPr>
          </a:lstStyle>
          <a:p>
            <a:endParaRPr lang="ru-RU" altLang="ru-RU"/>
          </a:p>
        </p:txBody>
      </p:sp>
      <p:sp>
        <p:nvSpPr>
          <p:cNvPr id="3" name="Нижний колонтитул 2">
            <a:extLst>
              <a:ext uri="{FF2B5EF4-FFF2-40B4-BE49-F238E27FC236}">
                <a16:creationId xmlns:a16="http://schemas.microsoft.com/office/drawing/2014/main" id="{0ED0B53F-CC12-4114-87EA-20B2BE30BA73}"/>
              </a:ext>
            </a:extLst>
          </p:cNvPr>
          <p:cNvSpPr>
            <a:spLocks noGrp="1"/>
          </p:cNvSpPr>
          <p:nvPr>
            <p:ph type="ftr" sz="quarter" idx="11"/>
          </p:nvPr>
        </p:nvSpPr>
        <p:spPr/>
        <p:txBody>
          <a:bodyPr/>
          <a:lstStyle>
            <a:lvl1pPr>
              <a:defRPr/>
            </a:lvl1pPr>
          </a:lstStyle>
          <a:p>
            <a:endParaRPr lang="ru-RU" altLang="ru-RU"/>
          </a:p>
        </p:txBody>
      </p:sp>
      <p:sp>
        <p:nvSpPr>
          <p:cNvPr id="4" name="Номер слайда 3">
            <a:extLst>
              <a:ext uri="{FF2B5EF4-FFF2-40B4-BE49-F238E27FC236}">
                <a16:creationId xmlns:a16="http://schemas.microsoft.com/office/drawing/2014/main" id="{98756282-CAEF-46D1-BF90-742F4F62B64D}"/>
              </a:ext>
            </a:extLst>
          </p:cNvPr>
          <p:cNvSpPr>
            <a:spLocks noGrp="1"/>
          </p:cNvSpPr>
          <p:nvPr>
            <p:ph type="sldNum" sz="quarter" idx="12"/>
          </p:nvPr>
        </p:nvSpPr>
        <p:spPr/>
        <p:txBody>
          <a:bodyPr/>
          <a:lstStyle>
            <a:lvl1pPr>
              <a:defRPr/>
            </a:lvl1pPr>
          </a:lstStyle>
          <a:p>
            <a:fld id="{C643EDA3-0B17-4F3B-9EAE-5EDEC52C155E}" type="slidenum">
              <a:rPr lang="ru-RU" altLang="ru-RU"/>
              <a:pPr/>
              <a:t>‹#›</a:t>
            </a:fld>
            <a:endParaRPr lang="ru-RU" altLang="ru-RU"/>
          </a:p>
        </p:txBody>
      </p:sp>
    </p:spTree>
    <p:extLst>
      <p:ext uri="{BB962C8B-B14F-4D97-AF65-F5344CB8AC3E}">
        <p14:creationId xmlns:p14="http://schemas.microsoft.com/office/powerpoint/2010/main" val="3204223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A008FB5-60D7-4680-9E5C-D62A6CE68AC4}" type="datetimeFigureOut">
              <a:rPr lang="ru-RU" smtClean="0"/>
              <a:t>26.03.2020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1D7D458-59A0-4561-A850-2E960F43689B}" type="slidenum">
              <a:rPr lang="ru-RU" smtClean="0"/>
              <a:t>‹#›</a:t>
            </a:fld>
            <a:endParaRPr lang="ru-RU"/>
          </a:p>
        </p:txBody>
      </p:sp>
    </p:spTree>
    <p:extLst>
      <p:ext uri="{BB962C8B-B14F-4D97-AF65-F5344CB8AC3E}">
        <p14:creationId xmlns:p14="http://schemas.microsoft.com/office/powerpoint/2010/main" val="15229934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9A395B0-D15A-4F49-B6BF-94A7785A6F92}"/>
              </a:ext>
            </a:extLst>
          </p:cNvPr>
          <p:cNvSpPr>
            <a:spLocks noGrp="1"/>
          </p:cNvSpPr>
          <p:nvPr>
            <p:ph type="title"/>
          </p:nvPr>
        </p:nvSpPr>
        <p:spPr>
          <a:xfrm>
            <a:off x="840318" y="457200"/>
            <a:ext cx="393276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4BB437A4-9526-4C9C-997C-391CC757BB70}"/>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EBC8FB13-5159-49E0-ADF1-6AB583BAFFA2}"/>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DB602734-5CAB-43F8-9D4C-F013A74F7CCF}"/>
              </a:ext>
            </a:extLst>
          </p:cNvPr>
          <p:cNvSpPr>
            <a:spLocks noGrp="1"/>
          </p:cNvSpPr>
          <p:nvPr>
            <p:ph type="dt" sz="half" idx="10"/>
          </p:nvPr>
        </p:nvSpPr>
        <p:spPr/>
        <p:txBody>
          <a:bodyPr/>
          <a:lstStyle>
            <a:lvl1pPr>
              <a:defRPr/>
            </a:lvl1pPr>
          </a:lstStyle>
          <a:p>
            <a:endParaRPr lang="ru-RU" altLang="ru-RU"/>
          </a:p>
        </p:txBody>
      </p:sp>
      <p:sp>
        <p:nvSpPr>
          <p:cNvPr id="6" name="Нижний колонтитул 5">
            <a:extLst>
              <a:ext uri="{FF2B5EF4-FFF2-40B4-BE49-F238E27FC236}">
                <a16:creationId xmlns:a16="http://schemas.microsoft.com/office/drawing/2014/main" id="{E0825E16-ED96-46DA-AC6D-559EFAA9F9E7}"/>
              </a:ext>
            </a:extLst>
          </p:cNvPr>
          <p:cNvSpPr>
            <a:spLocks noGrp="1"/>
          </p:cNvSpPr>
          <p:nvPr>
            <p:ph type="ftr" sz="quarter" idx="11"/>
          </p:nvPr>
        </p:nvSpPr>
        <p:spPr/>
        <p:txBody>
          <a:bodyPr/>
          <a:lstStyle>
            <a:lvl1pPr>
              <a:defRPr/>
            </a:lvl1pPr>
          </a:lstStyle>
          <a:p>
            <a:endParaRPr lang="ru-RU" altLang="ru-RU"/>
          </a:p>
        </p:txBody>
      </p:sp>
      <p:sp>
        <p:nvSpPr>
          <p:cNvPr id="7" name="Номер слайда 6">
            <a:extLst>
              <a:ext uri="{FF2B5EF4-FFF2-40B4-BE49-F238E27FC236}">
                <a16:creationId xmlns:a16="http://schemas.microsoft.com/office/drawing/2014/main" id="{2D1B4FA6-5713-4AF2-A465-782C56510D4A}"/>
              </a:ext>
            </a:extLst>
          </p:cNvPr>
          <p:cNvSpPr>
            <a:spLocks noGrp="1"/>
          </p:cNvSpPr>
          <p:nvPr>
            <p:ph type="sldNum" sz="quarter" idx="12"/>
          </p:nvPr>
        </p:nvSpPr>
        <p:spPr/>
        <p:txBody>
          <a:bodyPr/>
          <a:lstStyle>
            <a:lvl1pPr>
              <a:defRPr/>
            </a:lvl1pPr>
          </a:lstStyle>
          <a:p>
            <a:fld id="{6F14C5F8-3BB9-4A10-A950-9BCA45577CA1}" type="slidenum">
              <a:rPr lang="ru-RU" altLang="ru-RU"/>
              <a:pPr/>
              <a:t>‹#›</a:t>
            </a:fld>
            <a:endParaRPr lang="ru-RU" altLang="ru-RU"/>
          </a:p>
        </p:txBody>
      </p:sp>
    </p:spTree>
    <p:extLst>
      <p:ext uri="{BB962C8B-B14F-4D97-AF65-F5344CB8AC3E}">
        <p14:creationId xmlns:p14="http://schemas.microsoft.com/office/powerpoint/2010/main" val="22815719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2708029-D2E6-416C-8F82-0C21766E5CE2}"/>
              </a:ext>
            </a:extLst>
          </p:cNvPr>
          <p:cNvSpPr>
            <a:spLocks noGrp="1"/>
          </p:cNvSpPr>
          <p:nvPr>
            <p:ph type="title"/>
          </p:nvPr>
        </p:nvSpPr>
        <p:spPr>
          <a:xfrm>
            <a:off x="840318" y="457200"/>
            <a:ext cx="393276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3EBA4665-6908-4AC2-9B3C-F9DB2A8E0625}"/>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8D2A1870-0C16-45AE-99A0-5B1ADA9EAA80}"/>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4F11782E-F238-48AE-82F0-AC7EC050FE51}"/>
              </a:ext>
            </a:extLst>
          </p:cNvPr>
          <p:cNvSpPr>
            <a:spLocks noGrp="1"/>
          </p:cNvSpPr>
          <p:nvPr>
            <p:ph type="dt" sz="half" idx="10"/>
          </p:nvPr>
        </p:nvSpPr>
        <p:spPr/>
        <p:txBody>
          <a:bodyPr/>
          <a:lstStyle>
            <a:lvl1pPr>
              <a:defRPr/>
            </a:lvl1pPr>
          </a:lstStyle>
          <a:p>
            <a:endParaRPr lang="ru-RU" altLang="ru-RU"/>
          </a:p>
        </p:txBody>
      </p:sp>
      <p:sp>
        <p:nvSpPr>
          <p:cNvPr id="6" name="Нижний колонтитул 5">
            <a:extLst>
              <a:ext uri="{FF2B5EF4-FFF2-40B4-BE49-F238E27FC236}">
                <a16:creationId xmlns:a16="http://schemas.microsoft.com/office/drawing/2014/main" id="{94422514-4894-4E42-A63E-794152B35DFC}"/>
              </a:ext>
            </a:extLst>
          </p:cNvPr>
          <p:cNvSpPr>
            <a:spLocks noGrp="1"/>
          </p:cNvSpPr>
          <p:nvPr>
            <p:ph type="ftr" sz="quarter" idx="11"/>
          </p:nvPr>
        </p:nvSpPr>
        <p:spPr/>
        <p:txBody>
          <a:bodyPr/>
          <a:lstStyle>
            <a:lvl1pPr>
              <a:defRPr/>
            </a:lvl1pPr>
          </a:lstStyle>
          <a:p>
            <a:endParaRPr lang="ru-RU" altLang="ru-RU"/>
          </a:p>
        </p:txBody>
      </p:sp>
      <p:sp>
        <p:nvSpPr>
          <p:cNvPr id="7" name="Номер слайда 6">
            <a:extLst>
              <a:ext uri="{FF2B5EF4-FFF2-40B4-BE49-F238E27FC236}">
                <a16:creationId xmlns:a16="http://schemas.microsoft.com/office/drawing/2014/main" id="{AC78C3E3-6705-4DD6-B925-79ECC7C29B9B}"/>
              </a:ext>
            </a:extLst>
          </p:cNvPr>
          <p:cNvSpPr>
            <a:spLocks noGrp="1"/>
          </p:cNvSpPr>
          <p:nvPr>
            <p:ph type="sldNum" sz="quarter" idx="12"/>
          </p:nvPr>
        </p:nvSpPr>
        <p:spPr/>
        <p:txBody>
          <a:bodyPr/>
          <a:lstStyle>
            <a:lvl1pPr>
              <a:defRPr/>
            </a:lvl1pPr>
          </a:lstStyle>
          <a:p>
            <a:fld id="{0C5074DD-17C9-4377-9CAF-D430916496A2}" type="slidenum">
              <a:rPr lang="ru-RU" altLang="ru-RU"/>
              <a:pPr/>
              <a:t>‹#›</a:t>
            </a:fld>
            <a:endParaRPr lang="ru-RU" altLang="ru-RU"/>
          </a:p>
        </p:txBody>
      </p:sp>
    </p:spTree>
    <p:extLst>
      <p:ext uri="{BB962C8B-B14F-4D97-AF65-F5344CB8AC3E}">
        <p14:creationId xmlns:p14="http://schemas.microsoft.com/office/powerpoint/2010/main" val="22304359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7E1375D-E8C8-4D35-8800-F4DEA16E6663}"/>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198CF355-0121-4159-9FC3-5F847D786ED2}"/>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1A864194-A180-4165-9243-A2453C5EA90F}"/>
              </a:ext>
            </a:extLst>
          </p:cNvPr>
          <p:cNvSpPr>
            <a:spLocks noGrp="1"/>
          </p:cNvSpPr>
          <p:nvPr>
            <p:ph type="dt" sz="half" idx="10"/>
          </p:nvPr>
        </p:nvSpPr>
        <p:spPr/>
        <p:txBody>
          <a:bodyPr/>
          <a:lstStyle>
            <a:lvl1pPr>
              <a:defRPr/>
            </a:lvl1pPr>
          </a:lstStyle>
          <a:p>
            <a:endParaRPr lang="ru-RU" altLang="ru-RU"/>
          </a:p>
        </p:txBody>
      </p:sp>
      <p:sp>
        <p:nvSpPr>
          <p:cNvPr id="5" name="Нижний колонтитул 4">
            <a:extLst>
              <a:ext uri="{FF2B5EF4-FFF2-40B4-BE49-F238E27FC236}">
                <a16:creationId xmlns:a16="http://schemas.microsoft.com/office/drawing/2014/main" id="{31275981-8197-4735-92E7-A9A81F037CE6}"/>
              </a:ext>
            </a:extLst>
          </p:cNvPr>
          <p:cNvSpPr>
            <a:spLocks noGrp="1"/>
          </p:cNvSpPr>
          <p:nvPr>
            <p:ph type="ftr" sz="quarter" idx="11"/>
          </p:nvPr>
        </p:nvSpPr>
        <p:spPr/>
        <p:txBody>
          <a:bodyPr/>
          <a:lstStyle>
            <a:lvl1pPr>
              <a:defRPr/>
            </a:lvl1pPr>
          </a:lstStyle>
          <a:p>
            <a:endParaRPr lang="ru-RU" altLang="ru-RU"/>
          </a:p>
        </p:txBody>
      </p:sp>
      <p:sp>
        <p:nvSpPr>
          <p:cNvPr id="6" name="Номер слайда 5">
            <a:extLst>
              <a:ext uri="{FF2B5EF4-FFF2-40B4-BE49-F238E27FC236}">
                <a16:creationId xmlns:a16="http://schemas.microsoft.com/office/drawing/2014/main" id="{F4E882A6-66CA-491F-9EF0-7A26B06DB651}"/>
              </a:ext>
            </a:extLst>
          </p:cNvPr>
          <p:cNvSpPr>
            <a:spLocks noGrp="1"/>
          </p:cNvSpPr>
          <p:nvPr>
            <p:ph type="sldNum" sz="quarter" idx="12"/>
          </p:nvPr>
        </p:nvSpPr>
        <p:spPr/>
        <p:txBody>
          <a:bodyPr/>
          <a:lstStyle>
            <a:lvl1pPr>
              <a:defRPr/>
            </a:lvl1pPr>
          </a:lstStyle>
          <a:p>
            <a:fld id="{80745DB2-41CE-40F3-9C9C-EBAE9B146EAE}" type="slidenum">
              <a:rPr lang="ru-RU" altLang="ru-RU"/>
              <a:pPr/>
              <a:t>‹#›</a:t>
            </a:fld>
            <a:endParaRPr lang="ru-RU" altLang="ru-RU"/>
          </a:p>
        </p:txBody>
      </p:sp>
    </p:spTree>
    <p:extLst>
      <p:ext uri="{BB962C8B-B14F-4D97-AF65-F5344CB8AC3E}">
        <p14:creationId xmlns:p14="http://schemas.microsoft.com/office/powerpoint/2010/main" val="40723346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21C346A7-FD0A-4CCB-A7E2-70A9C08C5025}"/>
              </a:ext>
            </a:extLst>
          </p:cNvPr>
          <p:cNvSpPr>
            <a:spLocks noGrp="1"/>
          </p:cNvSpPr>
          <p:nvPr>
            <p:ph type="title" orient="vert"/>
          </p:nvPr>
        </p:nvSpPr>
        <p:spPr>
          <a:xfrm>
            <a:off x="8839200" y="274639"/>
            <a:ext cx="2743200" cy="5851525"/>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D308E394-B665-42CE-8B22-A8EB408B4CCA}"/>
              </a:ext>
            </a:extLst>
          </p:cNvPr>
          <p:cNvSpPr>
            <a:spLocks noGrp="1"/>
          </p:cNvSpPr>
          <p:nvPr>
            <p:ph type="body" orient="vert" idx="1"/>
          </p:nvPr>
        </p:nvSpPr>
        <p:spPr>
          <a:xfrm>
            <a:off x="609600" y="274639"/>
            <a:ext cx="80264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790EB9C-560E-4850-98E2-30AB90892D0A}"/>
              </a:ext>
            </a:extLst>
          </p:cNvPr>
          <p:cNvSpPr>
            <a:spLocks noGrp="1"/>
          </p:cNvSpPr>
          <p:nvPr>
            <p:ph type="dt" sz="half" idx="10"/>
          </p:nvPr>
        </p:nvSpPr>
        <p:spPr/>
        <p:txBody>
          <a:bodyPr/>
          <a:lstStyle>
            <a:lvl1pPr>
              <a:defRPr/>
            </a:lvl1pPr>
          </a:lstStyle>
          <a:p>
            <a:endParaRPr lang="ru-RU" altLang="ru-RU"/>
          </a:p>
        </p:txBody>
      </p:sp>
      <p:sp>
        <p:nvSpPr>
          <p:cNvPr id="5" name="Нижний колонтитул 4">
            <a:extLst>
              <a:ext uri="{FF2B5EF4-FFF2-40B4-BE49-F238E27FC236}">
                <a16:creationId xmlns:a16="http://schemas.microsoft.com/office/drawing/2014/main" id="{F0E5BB05-B56B-476C-903B-A7F0974EEAD2}"/>
              </a:ext>
            </a:extLst>
          </p:cNvPr>
          <p:cNvSpPr>
            <a:spLocks noGrp="1"/>
          </p:cNvSpPr>
          <p:nvPr>
            <p:ph type="ftr" sz="quarter" idx="11"/>
          </p:nvPr>
        </p:nvSpPr>
        <p:spPr/>
        <p:txBody>
          <a:bodyPr/>
          <a:lstStyle>
            <a:lvl1pPr>
              <a:defRPr/>
            </a:lvl1pPr>
          </a:lstStyle>
          <a:p>
            <a:endParaRPr lang="ru-RU" altLang="ru-RU"/>
          </a:p>
        </p:txBody>
      </p:sp>
      <p:sp>
        <p:nvSpPr>
          <p:cNvPr id="6" name="Номер слайда 5">
            <a:extLst>
              <a:ext uri="{FF2B5EF4-FFF2-40B4-BE49-F238E27FC236}">
                <a16:creationId xmlns:a16="http://schemas.microsoft.com/office/drawing/2014/main" id="{331976D1-B496-47A7-B8B8-96D321A277EC}"/>
              </a:ext>
            </a:extLst>
          </p:cNvPr>
          <p:cNvSpPr>
            <a:spLocks noGrp="1"/>
          </p:cNvSpPr>
          <p:nvPr>
            <p:ph type="sldNum" sz="quarter" idx="12"/>
          </p:nvPr>
        </p:nvSpPr>
        <p:spPr/>
        <p:txBody>
          <a:bodyPr/>
          <a:lstStyle>
            <a:lvl1pPr>
              <a:defRPr/>
            </a:lvl1pPr>
          </a:lstStyle>
          <a:p>
            <a:fld id="{8076A567-5776-47A4-954C-38E9369D6E32}" type="slidenum">
              <a:rPr lang="ru-RU" altLang="ru-RU"/>
              <a:pPr/>
              <a:t>‹#›</a:t>
            </a:fld>
            <a:endParaRPr lang="ru-RU" altLang="ru-RU"/>
          </a:p>
        </p:txBody>
      </p:sp>
    </p:spTree>
    <p:extLst>
      <p:ext uri="{BB962C8B-B14F-4D97-AF65-F5344CB8AC3E}">
        <p14:creationId xmlns:p14="http://schemas.microsoft.com/office/powerpoint/2010/main" val="3552006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A008FB5-60D7-4680-9E5C-D62A6CE68AC4}" type="datetimeFigureOut">
              <a:rPr lang="ru-RU" smtClean="0"/>
              <a:t>26.03.2020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1D7D458-59A0-4561-A850-2E960F43689B}" type="slidenum">
              <a:rPr lang="ru-RU" smtClean="0"/>
              <a:t>‹#›</a:t>
            </a:fld>
            <a:endParaRPr lang="ru-RU"/>
          </a:p>
        </p:txBody>
      </p:sp>
    </p:spTree>
    <p:extLst>
      <p:ext uri="{BB962C8B-B14F-4D97-AF65-F5344CB8AC3E}">
        <p14:creationId xmlns:p14="http://schemas.microsoft.com/office/powerpoint/2010/main" val="102164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FA008FB5-60D7-4680-9E5C-D62A6CE68AC4}" type="datetimeFigureOut">
              <a:rPr lang="ru-RU" smtClean="0"/>
              <a:t>26.03.2020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1D7D458-59A0-4561-A850-2E960F43689B}" type="slidenum">
              <a:rPr lang="ru-RU" smtClean="0"/>
              <a:t>‹#›</a:t>
            </a:fld>
            <a:endParaRPr lang="ru-RU"/>
          </a:p>
        </p:txBody>
      </p:sp>
    </p:spTree>
    <p:extLst>
      <p:ext uri="{BB962C8B-B14F-4D97-AF65-F5344CB8AC3E}">
        <p14:creationId xmlns:p14="http://schemas.microsoft.com/office/powerpoint/2010/main" val="1250416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FA008FB5-60D7-4680-9E5C-D62A6CE68AC4}" type="datetimeFigureOut">
              <a:rPr lang="ru-RU" smtClean="0"/>
              <a:t>26.03.2020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1D7D458-59A0-4561-A850-2E960F43689B}" type="slidenum">
              <a:rPr lang="ru-RU" smtClean="0"/>
              <a:t>‹#›</a:t>
            </a:fld>
            <a:endParaRPr lang="ru-RU"/>
          </a:p>
        </p:txBody>
      </p:sp>
    </p:spTree>
    <p:extLst>
      <p:ext uri="{BB962C8B-B14F-4D97-AF65-F5344CB8AC3E}">
        <p14:creationId xmlns:p14="http://schemas.microsoft.com/office/powerpoint/2010/main" val="1895361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FA008FB5-60D7-4680-9E5C-D62A6CE68AC4}" type="datetimeFigureOut">
              <a:rPr lang="ru-RU" smtClean="0"/>
              <a:t>26.03.2020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1D7D458-59A0-4561-A850-2E960F43689B}" type="slidenum">
              <a:rPr lang="ru-RU" smtClean="0"/>
              <a:t>‹#›</a:t>
            </a:fld>
            <a:endParaRPr lang="ru-RU"/>
          </a:p>
        </p:txBody>
      </p:sp>
    </p:spTree>
    <p:extLst>
      <p:ext uri="{BB962C8B-B14F-4D97-AF65-F5344CB8AC3E}">
        <p14:creationId xmlns:p14="http://schemas.microsoft.com/office/powerpoint/2010/main" val="275183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008FB5-60D7-4680-9E5C-D62A6CE68AC4}" type="datetimeFigureOut">
              <a:rPr lang="ru-RU" smtClean="0"/>
              <a:t>26.03.2020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1D7D458-59A0-4561-A850-2E960F43689B}" type="slidenum">
              <a:rPr lang="ru-RU" smtClean="0"/>
              <a:t>‹#›</a:t>
            </a:fld>
            <a:endParaRPr lang="ru-RU"/>
          </a:p>
        </p:txBody>
      </p:sp>
    </p:spTree>
    <p:extLst>
      <p:ext uri="{BB962C8B-B14F-4D97-AF65-F5344CB8AC3E}">
        <p14:creationId xmlns:p14="http://schemas.microsoft.com/office/powerpoint/2010/main" val="3311919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ru-RU"/>
              <a:t>Образец заголовка</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ru-RU"/>
              <a:t>Образец текста</a:t>
            </a:r>
          </a:p>
        </p:txBody>
      </p:sp>
      <p:sp>
        <p:nvSpPr>
          <p:cNvPr id="5" name="Date Placeholder 4"/>
          <p:cNvSpPr>
            <a:spLocks noGrp="1"/>
          </p:cNvSpPr>
          <p:nvPr>
            <p:ph type="dt" sz="half" idx="10"/>
          </p:nvPr>
        </p:nvSpPr>
        <p:spPr/>
        <p:txBody>
          <a:bodyPr/>
          <a:lstStyle/>
          <a:p>
            <a:fld id="{FA008FB5-60D7-4680-9E5C-D62A6CE68AC4}" type="datetimeFigureOut">
              <a:rPr lang="ru-RU" smtClean="0"/>
              <a:t>26.03.2020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C1D7D458-59A0-4561-A850-2E960F43689B}" type="slidenum">
              <a:rPr lang="ru-RU" smtClean="0"/>
              <a:t>‹#›</a:t>
            </a:fld>
            <a:endParaRPr lang="ru-RU"/>
          </a:p>
        </p:txBody>
      </p:sp>
    </p:spTree>
    <p:extLst>
      <p:ext uri="{BB962C8B-B14F-4D97-AF65-F5344CB8AC3E}">
        <p14:creationId xmlns:p14="http://schemas.microsoft.com/office/powerpoint/2010/main" val="487953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FA008FB5-60D7-4680-9E5C-D62A6CE68AC4}" type="datetimeFigureOut">
              <a:rPr lang="ru-RU" smtClean="0"/>
              <a:t>26.03.2020</a:t>
            </a:fld>
            <a:endParaRPr lang="ru-RU"/>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ru-RU"/>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C1D7D458-59A0-4561-A850-2E960F43689B}" type="slidenum">
              <a:rPr lang="ru-RU" smtClean="0"/>
              <a:t>‹#›</a:t>
            </a:fld>
            <a:endParaRPr lang="ru-RU"/>
          </a:p>
        </p:txBody>
      </p:sp>
    </p:spTree>
    <p:extLst>
      <p:ext uri="{BB962C8B-B14F-4D97-AF65-F5344CB8AC3E}">
        <p14:creationId xmlns:p14="http://schemas.microsoft.com/office/powerpoint/2010/main" val="1714614457"/>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FA008FB5-60D7-4680-9E5C-D62A6CE68AC4}" type="datetimeFigureOut">
              <a:rPr lang="ru-RU" smtClean="0"/>
              <a:t>26.03.2020</a:t>
            </a:fld>
            <a:endParaRPr lang="ru-RU"/>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ru-RU"/>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C1D7D458-59A0-4561-A850-2E960F43689B}" type="slidenum">
              <a:rPr lang="ru-RU" smtClean="0"/>
              <a:t>‹#›</a:t>
            </a:fld>
            <a:endParaRPr lang="ru-RU"/>
          </a:p>
        </p:txBody>
      </p:sp>
    </p:spTree>
    <p:extLst>
      <p:ext uri="{BB962C8B-B14F-4D97-AF65-F5344CB8AC3E}">
        <p14:creationId xmlns:p14="http://schemas.microsoft.com/office/powerpoint/2010/main" val="291030133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16FFF2F-EC3C-4B6C-962C-3F070CD265A4}"/>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1027" name="Rectangle 3">
            <a:extLst>
              <a:ext uri="{FF2B5EF4-FFF2-40B4-BE49-F238E27FC236}">
                <a16:creationId xmlns:a16="http://schemas.microsoft.com/office/drawing/2014/main" id="{C8FBFC6F-AEC3-491F-AE76-FBB434782B86}"/>
              </a:ext>
            </a:extLst>
          </p:cNvPr>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1028" name="Rectangle 4">
            <a:extLst>
              <a:ext uri="{FF2B5EF4-FFF2-40B4-BE49-F238E27FC236}">
                <a16:creationId xmlns:a16="http://schemas.microsoft.com/office/drawing/2014/main" id="{5BFFEEB0-33A4-4A0A-AA19-1148752D22D0}"/>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ru-RU" altLang="ru-RU"/>
          </a:p>
        </p:txBody>
      </p:sp>
      <p:sp>
        <p:nvSpPr>
          <p:cNvPr id="1029" name="Rectangle 5">
            <a:extLst>
              <a:ext uri="{FF2B5EF4-FFF2-40B4-BE49-F238E27FC236}">
                <a16:creationId xmlns:a16="http://schemas.microsoft.com/office/drawing/2014/main" id="{A169E0E6-3C25-43E0-AB10-847402B77A7A}"/>
              </a:ext>
            </a:extLst>
          </p:cNvPr>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ru-RU" altLang="ru-RU"/>
          </a:p>
        </p:txBody>
      </p:sp>
      <p:sp>
        <p:nvSpPr>
          <p:cNvPr id="1030" name="Rectangle 6">
            <a:extLst>
              <a:ext uri="{FF2B5EF4-FFF2-40B4-BE49-F238E27FC236}">
                <a16:creationId xmlns:a16="http://schemas.microsoft.com/office/drawing/2014/main" id="{317DCCE9-1346-4012-96B4-129A3683A837}"/>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730F3B2-0207-4F8C-976A-53418FD9A3B0}" type="slidenum">
              <a:rPr lang="ru-RU" altLang="ru-RU"/>
              <a:pPr/>
              <a:t>‹#›</a:t>
            </a:fld>
            <a:endParaRPr lang="ru-RU" altLang="ru-RU"/>
          </a:p>
        </p:txBody>
      </p:sp>
    </p:spTree>
    <p:extLst>
      <p:ext uri="{BB962C8B-B14F-4D97-AF65-F5344CB8AC3E}">
        <p14:creationId xmlns:p14="http://schemas.microsoft.com/office/powerpoint/2010/main" val="3602494754"/>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5247803-4514-4251-9AB7-B2D7997E7115}"/>
              </a:ext>
            </a:extLst>
          </p:cNvPr>
          <p:cNvSpPr>
            <a:spLocks noGrp="1"/>
          </p:cNvSpPr>
          <p:nvPr>
            <p:ph type="ctrTitle"/>
          </p:nvPr>
        </p:nvSpPr>
        <p:spPr/>
        <p:txBody>
          <a:bodyPr>
            <a:normAutofit/>
          </a:bodyPr>
          <a:lstStyle/>
          <a:p>
            <a:r>
              <a:rPr lang="en-US" sz="7200" dirty="0"/>
              <a:t>Thoracic surgery</a:t>
            </a:r>
            <a:endParaRPr lang="ru-RU" sz="7200" dirty="0"/>
          </a:p>
        </p:txBody>
      </p:sp>
      <p:sp>
        <p:nvSpPr>
          <p:cNvPr id="3" name="Подзаголовок 2">
            <a:extLst>
              <a:ext uri="{FF2B5EF4-FFF2-40B4-BE49-F238E27FC236}">
                <a16:creationId xmlns:a16="http://schemas.microsoft.com/office/drawing/2014/main" id="{075749EA-46C5-44DA-8B29-0CD04DAEDDED}"/>
              </a:ext>
            </a:extLst>
          </p:cNvPr>
          <p:cNvSpPr>
            <a:spLocks noGrp="1"/>
          </p:cNvSpPr>
          <p:nvPr>
            <p:ph type="subTitle" idx="1"/>
          </p:nvPr>
        </p:nvSpPr>
        <p:spPr/>
        <p:txBody>
          <a:bodyPr/>
          <a:lstStyle/>
          <a:p>
            <a:endParaRPr lang="ru-RU"/>
          </a:p>
        </p:txBody>
      </p:sp>
    </p:spTree>
    <p:extLst>
      <p:ext uri="{BB962C8B-B14F-4D97-AF65-F5344CB8AC3E}">
        <p14:creationId xmlns:p14="http://schemas.microsoft.com/office/powerpoint/2010/main" val="3171467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29D0C0F-9E03-4558-8F5A-EF2675893F85}"/>
              </a:ext>
            </a:extLst>
          </p:cNvPr>
          <p:cNvSpPr>
            <a:spLocks noGrp="1"/>
          </p:cNvSpPr>
          <p:nvPr>
            <p:ph type="title"/>
          </p:nvPr>
        </p:nvSpPr>
        <p:spPr/>
        <p:txBody>
          <a:bodyPr/>
          <a:lstStyle/>
          <a:p>
            <a:r>
              <a:rPr lang="en-US" dirty="0"/>
              <a:t>Surgical management of lung cancer</a:t>
            </a:r>
            <a:endParaRPr lang="ru-RU" dirty="0"/>
          </a:p>
        </p:txBody>
      </p:sp>
      <p:sp>
        <p:nvSpPr>
          <p:cNvPr id="3" name="Объект 2">
            <a:extLst>
              <a:ext uri="{FF2B5EF4-FFF2-40B4-BE49-F238E27FC236}">
                <a16:creationId xmlns:a16="http://schemas.microsoft.com/office/drawing/2014/main" id="{F11A6B7D-89A7-4037-8A51-5227533D6CFE}"/>
              </a:ext>
            </a:extLst>
          </p:cNvPr>
          <p:cNvSpPr>
            <a:spLocks noGrp="1"/>
          </p:cNvSpPr>
          <p:nvPr>
            <p:ph sz="quarter" idx="13"/>
          </p:nvPr>
        </p:nvSpPr>
        <p:spPr/>
        <p:txBody>
          <a:bodyPr/>
          <a:lstStyle/>
          <a:p>
            <a:r>
              <a:rPr lang="en-US" dirty="0"/>
              <a:t>Segmentectomy and wedge resection</a:t>
            </a:r>
            <a:endParaRPr lang="ru-RU" dirty="0"/>
          </a:p>
          <a:p>
            <a:r>
              <a:rPr lang="en-US" dirty="0"/>
              <a:t>Lobectomy</a:t>
            </a:r>
            <a:endParaRPr lang="ru-RU" dirty="0"/>
          </a:p>
          <a:p>
            <a:r>
              <a:rPr lang="en-US" dirty="0"/>
              <a:t>Pneumonectomy</a:t>
            </a:r>
            <a:endParaRPr lang="ru-RU" dirty="0"/>
          </a:p>
          <a:p>
            <a:r>
              <a:rPr lang="en-US" dirty="0" err="1"/>
              <a:t>Bronchoplastic</a:t>
            </a:r>
            <a:r>
              <a:rPr lang="en-US" dirty="0"/>
              <a:t> lung resections</a:t>
            </a:r>
            <a:endParaRPr lang="ru-RU" dirty="0"/>
          </a:p>
        </p:txBody>
      </p:sp>
    </p:spTree>
    <p:extLst>
      <p:ext uri="{BB962C8B-B14F-4D97-AF65-F5344CB8AC3E}">
        <p14:creationId xmlns:p14="http://schemas.microsoft.com/office/powerpoint/2010/main" val="1626766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C701F74-75F7-47A1-9E69-42E7845D2C51}"/>
              </a:ext>
            </a:extLst>
          </p:cNvPr>
          <p:cNvSpPr>
            <a:spLocks noGrp="1"/>
          </p:cNvSpPr>
          <p:nvPr>
            <p:ph type="title"/>
          </p:nvPr>
        </p:nvSpPr>
        <p:spPr>
          <a:xfrm>
            <a:off x="657224" y="221877"/>
            <a:ext cx="10772775" cy="638736"/>
          </a:xfrm>
        </p:spPr>
        <p:txBody>
          <a:bodyPr>
            <a:normAutofit fontScale="90000"/>
          </a:bodyPr>
          <a:lstStyle/>
          <a:p>
            <a:r>
              <a:rPr lang="en-US" dirty="0"/>
              <a:t>Pneumothorax</a:t>
            </a:r>
            <a:endParaRPr lang="ru-RU" dirty="0"/>
          </a:p>
        </p:txBody>
      </p:sp>
      <p:sp>
        <p:nvSpPr>
          <p:cNvPr id="3" name="Объект 2">
            <a:extLst>
              <a:ext uri="{FF2B5EF4-FFF2-40B4-BE49-F238E27FC236}">
                <a16:creationId xmlns:a16="http://schemas.microsoft.com/office/drawing/2014/main" id="{EBB85C0F-73D6-410F-BBA0-4D070FE3E66D}"/>
              </a:ext>
            </a:extLst>
          </p:cNvPr>
          <p:cNvSpPr>
            <a:spLocks noGrp="1"/>
          </p:cNvSpPr>
          <p:nvPr>
            <p:ph sz="quarter" idx="13"/>
          </p:nvPr>
        </p:nvSpPr>
        <p:spPr>
          <a:xfrm>
            <a:off x="363071" y="1015254"/>
            <a:ext cx="11416553" cy="5553634"/>
          </a:xfrm>
        </p:spPr>
        <p:txBody>
          <a:bodyPr>
            <a:noAutofit/>
          </a:bodyPr>
          <a:lstStyle/>
          <a:p>
            <a:r>
              <a:rPr lang="en-US" sz="2000" dirty="0"/>
              <a:t>Pneumothorax is the presence of air outside the lung, within the pleural space. It must be distinguished from bullae or air cysts within the lung. Bullae can be the cause of an air leak from the lung and can therefore coexist with pneumothorax.</a:t>
            </a:r>
          </a:p>
          <a:p>
            <a:r>
              <a:rPr lang="en-US" sz="2000" b="1" dirty="0"/>
              <a:t>Spontaneous pneumothorax </a:t>
            </a:r>
            <a:r>
              <a:rPr lang="en-US" sz="2000" dirty="0"/>
              <a:t>occurs when the visceral pleura ruptures without an external traumatic or iatrogenic cause. Cases are divided into primary spontaneous pneumothorax (PSP) and secondary spontaneous pneumothorax (SSP). Pneumothorax can also occur following trauma or iatrogenic injury such as insertion of a central line. Tension pneumothorax is when (independent of etiology) there is a build up of positive pressure within the hemithorax, to the extent that the lung is completely collapsed, the diaphragm is flattened, the mediastinum is distorted and, eventually, the venous return to the heart is compromised. Any pleural breach is inherently valve-like because air will find its way out through the alveoli but cannot be drawn back in because the lung tissue collapses around the hole in the pleura. Patients being mechanically ventilated following trauma are at particular risk.</a:t>
            </a:r>
          </a:p>
          <a:p>
            <a:r>
              <a:rPr lang="en-US" sz="2000" dirty="0"/>
              <a:t>Surgical emphysema is the presence of air in the tissues. It requires a breach of an air-containing viscus in communication with soft tissues, and the generation of positive pressure to push the air along tissue planes. The most serious cause is a ruptured </a:t>
            </a:r>
            <a:r>
              <a:rPr lang="en-US" sz="2000" dirty="0" err="1"/>
              <a:t>oesophagus</a:t>
            </a:r>
            <a:r>
              <a:rPr lang="en-US" sz="2000" dirty="0"/>
              <a:t>. Mediastinal surgical emphysema can also occur with asthma or barotrauma from positive pressure ventilation. A poorly managed chest drain with intermittent build up of pressure allows air to track into the chest wall through the point where the drain breaches the parietal pleura.</a:t>
            </a:r>
            <a:endParaRPr lang="ru-RU" sz="2000" dirty="0"/>
          </a:p>
        </p:txBody>
      </p:sp>
    </p:spTree>
    <p:extLst>
      <p:ext uri="{BB962C8B-B14F-4D97-AF65-F5344CB8AC3E}">
        <p14:creationId xmlns:p14="http://schemas.microsoft.com/office/powerpoint/2010/main" val="498487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944EBB5-BA8B-4180-9997-AC92668361A8}"/>
              </a:ext>
            </a:extLst>
          </p:cNvPr>
          <p:cNvSpPr>
            <a:spLocks noGrp="1"/>
          </p:cNvSpPr>
          <p:nvPr>
            <p:ph sz="quarter" idx="13"/>
          </p:nvPr>
        </p:nvSpPr>
        <p:spPr>
          <a:xfrm>
            <a:off x="242047" y="242047"/>
            <a:ext cx="11624982" cy="6373905"/>
          </a:xfrm>
        </p:spPr>
        <p:txBody>
          <a:bodyPr>
            <a:noAutofit/>
          </a:bodyPr>
          <a:lstStyle/>
          <a:p>
            <a:r>
              <a:rPr lang="en-US" b="1" i="1" dirty="0"/>
              <a:t>Primary spontaneous pneumothorax</a:t>
            </a:r>
          </a:p>
          <a:p>
            <a:r>
              <a:rPr lang="en-US" sz="1600" dirty="0"/>
              <a:t>This is a common condition characteristically seen in young people from their mid-teens to late 20s. About 75% of cases are in young men who tend to be tall and have a family history of the condition. It is due to leaks from small blebs, vesicles or bullae, which may become pedunculated, typically at the apex of the upper lobe or on the upper border of the lower or middle lobes.</a:t>
            </a:r>
          </a:p>
          <a:p>
            <a:r>
              <a:rPr lang="en-US" b="1" i="1" dirty="0"/>
              <a:t>Secondary spontaneous pneumothorax</a:t>
            </a:r>
          </a:p>
          <a:p>
            <a:r>
              <a:rPr lang="en-US" sz="1800" dirty="0"/>
              <a:t>This occurs when the visceral pleura leaks as part of an underlying lung disease; any disease that involves the pleura may cause pneumothorax, including tuberculosis, any degenerative or cavitating lung disease and necrosing </a:t>
            </a:r>
            <a:r>
              <a:rPr lang="en-US" sz="1800" dirty="0" err="1"/>
              <a:t>tumours</a:t>
            </a:r>
            <a:r>
              <a:rPr lang="en-US" sz="1800" dirty="0"/>
              <a:t>. As such it tends to occur in older patients, often with a history of underlying lung disease such as emphysema. The pneumothorax may be less well tolerated.</a:t>
            </a:r>
          </a:p>
          <a:p>
            <a:r>
              <a:rPr lang="en-US" sz="1800" dirty="0"/>
              <a:t>Usually, pneumothorax presents with sharp pleuritic pain and breathlessness. The pleura is exquisitely sensitive and the movement of the lung on and off the parietal pleura causes severe discomfort. As a result mild cases are more painful, whereas complete collapse is usually painless but causes more breathlessness. Bleeding and tension pneumothorax can occur. They are usually self-limiting; careful observation is wiser than too-ready resort to a chest drain. If the patient is not in respiratory distress or hypoxic there is no urgency. Tension pneumothorax should be immediately relieved by inserting a cannula into the hemithorax in as safe a position as possible.</a:t>
            </a:r>
          </a:p>
          <a:p>
            <a:r>
              <a:rPr lang="en-US" sz="1800" dirty="0"/>
              <a:t>The risk of recurrent pneumothorax is increased after the first episode. The best estimates of recurrence rates are:</a:t>
            </a:r>
          </a:p>
          <a:p>
            <a:r>
              <a:rPr lang="en-US" sz="1800" dirty="0"/>
              <a:t>● of patients who experience a first event, only about </a:t>
            </a:r>
            <a:r>
              <a:rPr lang="en-US" sz="1800" dirty="0" err="1"/>
              <a:t>onethird</a:t>
            </a:r>
            <a:r>
              <a:rPr lang="en-US" sz="1800" dirty="0"/>
              <a:t> experience recurrence;</a:t>
            </a:r>
          </a:p>
          <a:p>
            <a:r>
              <a:rPr lang="en-US" sz="1800" dirty="0"/>
              <a:t>● of those who have a second episode, about one-half go on to experience a third episode;</a:t>
            </a:r>
          </a:p>
          <a:p>
            <a:r>
              <a:rPr lang="en-US" sz="1800" dirty="0"/>
              <a:t>● those who have had three episodes will probably go on to have repeated recurrences.</a:t>
            </a:r>
            <a:endParaRPr lang="ru-RU" sz="1800" dirty="0"/>
          </a:p>
        </p:txBody>
      </p:sp>
    </p:spTree>
    <p:extLst>
      <p:ext uri="{BB962C8B-B14F-4D97-AF65-F5344CB8AC3E}">
        <p14:creationId xmlns:p14="http://schemas.microsoft.com/office/powerpoint/2010/main" val="1533835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DA83AE1-280C-4307-9022-84046D63F8BE}"/>
              </a:ext>
            </a:extLst>
          </p:cNvPr>
          <p:cNvSpPr>
            <a:spLocks noGrp="1"/>
          </p:cNvSpPr>
          <p:nvPr>
            <p:ph type="title"/>
          </p:nvPr>
        </p:nvSpPr>
        <p:spPr>
          <a:xfrm>
            <a:off x="657224" y="194983"/>
            <a:ext cx="10772775" cy="497542"/>
          </a:xfrm>
        </p:spPr>
        <p:txBody>
          <a:bodyPr>
            <a:normAutofit fontScale="90000"/>
          </a:bodyPr>
          <a:lstStyle/>
          <a:p>
            <a:r>
              <a:rPr lang="en-US" sz="3600" dirty="0"/>
              <a:t>Inserting and managing a chest drain</a:t>
            </a:r>
            <a:endParaRPr lang="ru-RU" sz="3600" dirty="0"/>
          </a:p>
        </p:txBody>
      </p:sp>
      <p:sp>
        <p:nvSpPr>
          <p:cNvPr id="3" name="Объект 2">
            <a:extLst>
              <a:ext uri="{FF2B5EF4-FFF2-40B4-BE49-F238E27FC236}">
                <a16:creationId xmlns:a16="http://schemas.microsoft.com/office/drawing/2014/main" id="{1636D597-1322-4F6F-A93F-10BC0332B9F5}"/>
              </a:ext>
            </a:extLst>
          </p:cNvPr>
          <p:cNvSpPr>
            <a:spLocks noGrp="1"/>
          </p:cNvSpPr>
          <p:nvPr>
            <p:ph sz="quarter" idx="13"/>
          </p:nvPr>
        </p:nvSpPr>
        <p:spPr>
          <a:xfrm>
            <a:off x="147918" y="813547"/>
            <a:ext cx="11853582" cy="5795681"/>
          </a:xfrm>
        </p:spPr>
        <p:txBody>
          <a:bodyPr>
            <a:noAutofit/>
          </a:bodyPr>
          <a:lstStyle/>
          <a:p>
            <a:r>
              <a:rPr lang="en-US" sz="1400" dirty="0"/>
              <a:t>An intercostal tube connected to an underwater seal is central to the management of chest disease; however, the management of the pleura and of chest drains can be troublesome, even in experienced hands.</a:t>
            </a:r>
          </a:p>
          <a:p>
            <a:r>
              <a:rPr lang="en-US" sz="1400" dirty="0"/>
              <a:t>The safest site for insertion of a drain is in the triangle that lies:</a:t>
            </a:r>
          </a:p>
          <a:p>
            <a:r>
              <a:rPr lang="en-US" sz="1400" dirty="0"/>
              <a:t>● anterior to the mid-axillary line;</a:t>
            </a:r>
          </a:p>
          <a:p>
            <a:r>
              <a:rPr lang="en-US" sz="1400" dirty="0"/>
              <a:t>● above the level of the nipple;</a:t>
            </a:r>
          </a:p>
          <a:p>
            <a:r>
              <a:rPr lang="en-US" sz="1400" dirty="0"/>
              <a:t>● below and lateral to the pectoralis major muscle. This will ideally find the fifth space. The technique includes the following.</a:t>
            </a:r>
          </a:p>
          <a:p>
            <a:r>
              <a:rPr lang="en-US" sz="1400" dirty="0"/>
              <a:t>● Meticulous attention to sterility throughout.</a:t>
            </a:r>
          </a:p>
          <a:p>
            <a:r>
              <a:rPr lang="en-US" sz="1400" dirty="0"/>
              <a:t>● Adequate local </a:t>
            </a:r>
            <a:r>
              <a:rPr lang="en-US" sz="1400" dirty="0" err="1"/>
              <a:t>anaesthesia</a:t>
            </a:r>
            <a:r>
              <a:rPr lang="en-US" sz="1400" dirty="0"/>
              <a:t> to include the pleura.</a:t>
            </a:r>
          </a:p>
          <a:p>
            <a:r>
              <a:rPr lang="en-US" sz="1400" dirty="0"/>
              <a:t>● Sharp dissection to cut only the skin.</a:t>
            </a:r>
          </a:p>
          <a:p>
            <a:r>
              <a:rPr lang="en-US" sz="1400" dirty="0"/>
              <a:t>● Blunt dissection with artery forceps down through the muscle layers; these should only be the serratus anterior and the intercostals.</a:t>
            </a:r>
          </a:p>
          <a:p>
            <a:r>
              <a:rPr lang="en-US" sz="1400" dirty="0"/>
              <a:t>● An oblique tract, so that the skin incision and the hole in the parietal pleura do not overlie each other and the drain is in a short tunnel, which reduces the chance of entraining air.</a:t>
            </a:r>
          </a:p>
          <a:p>
            <a:r>
              <a:rPr lang="en-US" sz="1400" dirty="0"/>
              <a:t>● A drain for pneumothorax and </a:t>
            </a:r>
            <a:r>
              <a:rPr lang="en-US" sz="1400" dirty="0" err="1"/>
              <a:t>haemothorax</a:t>
            </a:r>
            <a:r>
              <a:rPr lang="en-US" sz="1400" dirty="0"/>
              <a:t> should aim towards the apex of the lung. A drain for pleural effusion or empyema should be nearer the base. The drain should pass over the upper edge of the rib to avoid the neurovascular bundle that lies beneath the rib.</a:t>
            </a:r>
          </a:p>
          <a:p>
            <a:r>
              <a:rPr lang="en-US" sz="1400" dirty="0"/>
              <a:t>● The retaining stitch should be secure but should not obliterate the drain.</a:t>
            </a:r>
          </a:p>
          <a:p>
            <a:r>
              <a:rPr lang="en-US" sz="1400" dirty="0"/>
              <a:t>● A vertical mattress suture is inserted for later wound closure. This is vital for pneumothorax management but should be omitted if the drain is for empyema (provided there is adherence of the pleura) because that tract should lie open.</a:t>
            </a:r>
          </a:p>
          <a:p>
            <a:r>
              <a:rPr lang="en-US" sz="1400" dirty="0"/>
              <a:t>● Connect the drain to an underwater seal device which functions as a one-way valve.</a:t>
            </a:r>
          </a:p>
          <a:p>
            <a:r>
              <a:rPr lang="en-US" sz="1400" dirty="0"/>
              <a:t>● After completion, check that the drain has achieved its objective by taking a chest radiograph.</a:t>
            </a:r>
            <a:endParaRPr lang="ru-RU" sz="1400" dirty="0"/>
          </a:p>
        </p:txBody>
      </p:sp>
    </p:spTree>
    <p:extLst>
      <p:ext uri="{BB962C8B-B14F-4D97-AF65-F5344CB8AC3E}">
        <p14:creationId xmlns:p14="http://schemas.microsoft.com/office/powerpoint/2010/main" val="764328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E520630D-35D2-49C1-829D-72E6137B8244}"/>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68288" y="652158"/>
            <a:ext cx="11645900" cy="5487010"/>
          </a:xfrm>
        </p:spPr>
      </p:pic>
    </p:spTree>
    <p:extLst>
      <p:ext uri="{BB962C8B-B14F-4D97-AF65-F5344CB8AC3E}">
        <p14:creationId xmlns:p14="http://schemas.microsoft.com/office/powerpoint/2010/main" val="14876233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8B6F2FB-6E07-4395-880A-17020BE2F21E}"/>
              </a:ext>
            </a:extLst>
          </p:cNvPr>
          <p:cNvSpPr>
            <a:spLocks noGrp="1"/>
          </p:cNvSpPr>
          <p:nvPr>
            <p:ph sz="quarter" idx="13"/>
          </p:nvPr>
        </p:nvSpPr>
        <p:spPr>
          <a:xfrm>
            <a:off x="181535" y="154641"/>
            <a:ext cx="11793071" cy="6515099"/>
          </a:xfrm>
        </p:spPr>
        <p:txBody>
          <a:bodyPr>
            <a:normAutofit/>
          </a:bodyPr>
          <a:lstStyle/>
          <a:p>
            <a:r>
              <a:rPr lang="en-US" sz="2800" b="1" dirty="0"/>
              <a:t>Surgical management of pneumothorax</a:t>
            </a:r>
          </a:p>
          <a:p>
            <a:r>
              <a:rPr lang="en-US" sz="2600" b="1" i="1" dirty="0"/>
              <a:t>Pleurectomy and pleurodesis</a:t>
            </a:r>
          </a:p>
          <a:p>
            <a:r>
              <a:rPr lang="en-US" dirty="0"/>
              <a:t>Surgery for pneumothorax can be performed by video-assisted thoracoscopic surgery (VATS) or as an open procedure (thoracotomy). The object of the exercise is threefold:</a:t>
            </a:r>
          </a:p>
          <a:p>
            <a:r>
              <a:rPr lang="en-US" dirty="0"/>
              <a:t>● to deal with any leaks from the lung;</a:t>
            </a:r>
          </a:p>
          <a:p>
            <a:r>
              <a:rPr lang="en-US" dirty="0"/>
              <a:t>● to search for and obliterate any blebs and bullae;</a:t>
            </a:r>
          </a:p>
          <a:p>
            <a:r>
              <a:rPr lang="en-US" dirty="0"/>
              <a:t>● to make the visceral pleura adherent to the parietal pleura so that any subsequent leaks are contained and the lung cannot completely collapse.</a:t>
            </a:r>
          </a:p>
          <a:p>
            <a:r>
              <a:rPr lang="en-US" dirty="0"/>
              <a:t>Pleural adhesion is achieved in one of three ways:</a:t>
            </a:r>
          </a:p>
          <a:p>
            <a:r>
              <a:rPr lang="en-US" dirty="0"/>
              <a:t>● Pleurectomy: systematically stripping the parietal pleura from the chest wall.</a:t>
            </a:r>
          </a:p>
          <a:p>
            <a:r>
              <a:rPr lang="en-US" dirty="0"/>
              <a:t>● Pleural abrasion: a scourer is used to scrape off the slick surface of the parietal pleura.</a:t>
            </a:r>
          </a:p>
          <a:p>
            <a:r>
              <a:rPr lang="en-US" dirty="0"/>
              <a:t>● Chemical pleurodesis: usually talc is used and is insufflated into the chest cavity.</a:t>
            </a:r>
            <a:endParaRPr lang="ru-RU" dirty="0"/>
          </a:p>
        </p:txBody>
      </p:sp>
    </p:spTree>
    <p:extLst>
      <p:ext uri="{BB962C8B-B14F-4D97-AF65-F5344CB8AC3E}">
        <p14:creationId xmlns:p14="http://schemas.microsoft.com/office/powerpoint/2010/main" val="231088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462C908-79F4-425E-BA8F-8B852884D2EB}"/>
              </a:ext>
            </a:extLst>
          </p:cNvPr>
          <p:cNvSpPr>
            <a:spLocks noGrp="1"/>
          </p:cNvSpPr>
          <p:nvPr>
            <p:ph type="title"/>
          </p:nvPr>
        </p:nvSpPr>
        <p:spPr>
          <a:xfrm>
            <a:off x="657224" y="201706"/>
            <a:ext cx="10772775" cy="410135"/>
          </a:xfrm>
        </p:spPr>
        <p:txBody>
          <a:bodyPr>
            <a:noAutofit/>
          </a:bodyPr>
          <a:lstStyle/>
          <a:p>
            <a:r>
              <a:rPr lang="en-US" sz="4000" dirty="0"/>
              <a:t>Pleural effusion</a:t>
            </a:r>
            <a:endParaRPr lang="ru-RU" sz="4000" dirty="0"/>
          </a:p>
        </p:txBody>
      </p:sp>
      <p:sp>
        <p:nvSpPr>
          <p:cNvPr id="3" name="Объект 2">
            <a:extLst>
              <a:ext uri="{FF2B5EF4-FFF2-40B4-BE49-F238E27FC236}">
                <a16:creationId xmlns:a16="http://schemas.microsoft.com/office/drawing/2014/main" id="{4E137F6D-7ABF-4164-AC82-52861DBE442D}"/>
              </a:ext>
            </a:extLst>
          </p:cNvPr>
          <p:cNvSpPr>
            <a:spLocks noGrp="1"/>
          </p:cNvSpPr>
          <p:nvPr>
            <p:ph sz="quarter" idx="13"/>
          </p:nvPr>
        </p:nvSpPr>
        <p:spPr>
          <a:xfrm>
            <a:off x="248771" y="806824"/>
            <a:ext cx="11497235" cy="5425888"/>
          </a:xfrm>
        </p:spPr>
        <p:txBody>
          <a:bodyPr>
            <a:normAutofit fontScale="92500" lnSpcReduction="10000"/>
          </a:bodyPr>
          <a:lstStyle/>
          <a:p>
            <a:r>
              <a:rPr lang="en-US" dirty="0"/>
              <a:t>Pleural effusion can be readily understood with reference to the physiological mechanisms governing the flux of pleural fluid given above. Pleural effusions are divided into exudates and transudates, depending on protein content (more (exudates) or less (transudates) than 30 g/L), and </a:t>
            </a:r>
            <a:r>
              <a:rPr lang="en-US" dirty="0" err="1"/>
              <a:t>characterised</a:t>
            </a:r>
            <a:r>
              <a:rPr lang="en-US" dirty="0"/>
              <a:t> further according to glucose content, pH and lactate dehydrogenase content. The following are the most common ways in which the pleural fluid balance is disturbed.</a:t>
            </a:r>
          </a:p>
          <a:p>
            <a:r>
              <a:rPr lang="en-US" dirty="0"/>
              <a:t>● Elevated pulmonary capillary pressure. If left atrial pressure rises, the pulmonary capillary pressure must rise with it, as a result of either impaired cardiac performance or an overloaded circulation.</a:t>
            </a:r>
          </a:p>
          <a:p>
            <a:r>
              <a:rPr lang="en-US" dirty="0"/>
              <a:t>● Reduced intravascular oncotic pressure. If the plasma proteins fall because of renal or hepatic disease or malnutrition, the absorption mechanism fails.</a:t>
            </a:r>
          </a:p>
          <a:p>
            <a:r>
              <a:rPr lang="en-US" dirty="0"/>
              <a:t>● Accumulation of pleural protein due to obstruction of the mediastinal lymphatics secondary to lymphoma or </a:t>
            </a:r>
          </a:p>
          <a:p>
            <a:r>
              <a:rPr lang="en-US" dirty="0"/>
              <a:t>cancers that invade the lymphatic system.</a:t>
            </a:r>
          </a:p>
          <a:p>
            <a:r>
              <a:rPr lang="en-US" dirty="0"/>
              <a:t>● Excessive permeability of the capillaries to fluid and protein as in inflammatory diseases, particularly the collagen vascular diseases. Of particular importance to the surgeon is the effusion associated with pleural infection (empyema) and malignant effusions.</a:t>
            </a:r>
            <a:endParaRPr lang="ru-RU" dirty="0"/>
          </a:p>
        </p:txBody>
      </p:sp>
    </p:spTree>
    <p:extLst>
      <p:ext uri="{BB962C8B-B14F-4D97-AF65-F5344CB8AC3E}">
        <p14:creationId xmlns:p14="http://schemas.microsoft.com/office/powerpoint/2010/main" val="1356566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99A8E57-9D97-4FA3-9508-B293606B66A2}"/>
              </a:ext>
            </a:extLst>
          </p:cNvPr>
          <p:cNvSpPr>
            <a:spLocks noGrp="1"/>
          </p:cNvSpPr>
          <p:nvPr>
            <p:ph sz="quarter" idx="13"/>
          </p:nvPr>
        </p:nvSpPr>
        <p:spPr>
          <a:xfrm>
            <a:off x="356347" y="235324"/>
            <a:ext cx="11638429" cy="6353735"/>
          </a:xfrm>
        </p:spPr>
        <p:txBody>
          <a:bodyPr>
            <a:normAutofit/>
          </a:bodyPr>
          <a:lstStyle/>
          <a:p>
            <a:r>
              <a:rPr lang="en-US" sz="4000" b="1" dirty="0"/>
              <a:t>Surgical management of pleural effusions and infections</a:t>
            </a:r>
          </a:p>
          <a:p>
            <a:r>
              <a:rPr lang="en-US" sz="3400" b="1" i="1" dirty="0"/>
              <a:t>Thoracoscopy or video-assisted thoracoscopic surgery (VATS)</a:t>
            </a:r>
          </a:p>
          <a:p>
            <a:r>
              <a:rPr lang="en-US" dirty="0"/>
              <a:t>The direct-vision thoracoscope has been used for many years, but its use was limited mainly to performing biopsies. The instrument had a limited view and was uncomfortable to use for any length of time. All this has changed since the advent of video-assisted thoracoscopy; the surgeon’s hands are freed because the camera is attached to the thoracoscope, which can be operated by an assistant with the image displayed on a screen. The surgeon is able to manipulate instruments with both hands to perform a variety of procedures. The number of ports required depends on the type and complexity of the surgery. The patient is usually positioned with the diseased side uppermost, having had a double lumen </a:t>
            </a:r>
            <a:r>
              <a:rPr lang="en-US" dirty="0" err="1"/>
              <a:t>endotracheobronchial</a:t>
            </a:r>
            <a:r>
              <a:rPr lang="en-US" dirty="0"/>
              <a:t> tube placed by the </a:t>
            </a:r>
            <a:r>
              <a:rPr lang="en-US" dirty="0" err="1"/>
              <a:t>anaesthetist</a:t>
            </a:r>
            <a:r>
              <a:rPr lang="en-US" dirty="0"/>
              <a:t> to allow for single-lung ventilation. The principal advantage is that a large incision is avoided, resulting in less postoperative pain and a more rapid recovery.</a:t>
            </a:r>
            <a:endParaRPr lang="ru-RU" dirty="0"/>
          </a:p>
        </p:txBody>
      </p:sp>
    </p:spTree>
    <p:extLst>
      <p:ext uri="{BB962C8B-B14F-4D97-AF65-F5344CB8AC3E}">
        <p14:creationId xmlns:p14="http://schemas.microsoft.com/office/powerpoint/2010/main" val="32574756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5B4BA66-C681-48F4-AB25-D2788E4D74CF}"/>
              </a:ext>
            </a:extLst>
          </p:cNvPr>
          <p:cNvSpPr>
            <a:spLocks noGrp="1"/>
          </p:cNvSpPr>
          <p:nvPr>
            <p:ph sz="quarter" idx="13"/>
          </p:nvPr>
        </p:nvSpPr>
        <p:spPr>
          <a:xfrm>
            <a:off x="87405" y="107576"/>
            <a:ext cx="12041841" cy="6669742"/>
          </a:xfrm>
        </p:spPr>
        <p:txBody>
          <a:bodyPr>
            <a:normAutofit/>
          </a:bodyPr>
          <a:lstStyle/>
          <a:p>
            <a:r>
              <a:rPr lang="en-US" sz="2800" b="1" i="1" dirty="0"/>
              <a:t>VATS drainage, pleural biopsy and talc pleurodesis</a:t>
            </a:r>
          </a:p>
          <a:p>
            <a:r>
              <a:rPr lang="en-US" dirty="0"/>
              <a:t>VATS drainage, pleural biopsy and talc pleurodesis is increasingly performed for </a:t>
            </a:r>
            <a:r>
              <a:rPr lang="en-US" dirty="0" err="1"/>
              <a:t>themanagement</a:t>
            </a:r>
            <a:r>
              <a:rPr lang="en-US" dirty="0"/>
              <a:t> of patients with an undiagnosed or malignant pleural effusion. It can be performed using a single port and allows direct </a:t>
            </a:r>
            <a:r>
              <a:rPr lang="en-US" dirty="0" err="1"/>
              <a:t>visualisation</a:t>
            </a:r>
            <a:r>
              <a:rPr lang="en-US" dirty="0"/>
              <a:t> of the pleural cavity for complete drainage, multiple pleural biopsies and excellent talc insufflation to achieve pleurodesis.</a:t>
            </a:r>
          </a:p>
          <a:p>
            <a:r>
              <a:rPr lang="en-US" sz="2800" b="1" i="1" dirty="0"/>
              <a:t>VATS debridement of empyema</a:t>
            </a:r>
          </a:p>
          <a:p>
            <a:r>
              <a:rPr lang="en-US" dirty="0"/>
              <a:t>Pleural infection, particularly early in its evolution, requires drainage, but once the fluid component becomes fibrinopurulent and loculated it requires surgical debridement, which can often be achieved through a VATS approach. The lung is isolated through the use of a double lumen tube, the patient is positioned disease side up, and the pleural cavity is entered. The fluid and debris are vigorously debrided, freeing the lung and allowing for re-expansion. At the end of the case, carefully positioned chest drains are placed to allow for dependent drainage. The drain(s) must exit the skin anterior to the mid-axillary line otherwise the patient will have to lie on the drain(s), causing pain and possibly obstructing the tube. The drain should lie obliquely in its course through the skin and chest wall and into the pleura, or it will kink. Following the procedure, the patient requires good analgesic control, typically using patient-controlled analgesia (PCA), and physiotherapy to help fully re-expand the lung prior to final removal of chest drains.</a:t>
            </a:r>
            <a:endParaRPr lang="ru-RU" dirty="0"/>
          </a:p>
        </p:txBody>
      </p:sp>
    </p:spTree>
    <p:extLst>
      <p:ext uri="{BB962C8B-B14F-4D97-AF65-F5344CB8AC3E}">
        <p14:creationId xmlns:p14="http://schemas.microsoft.com/office/powerpoint/2010/main" val="39579829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7137ECD-E6F4-43F8-888D-81CABECB71C6}"/>
              </a:ext>
            </a:extLst>
          </p:cNvPr>
          <p:cNvSpPr>
            <a:spLocks noGrp="1"/>
          </p:cNvSpPr>
          <p:nvPr>
            <p:ph type="title" idx="4294967295"/>
          </p:nvPr>
        </p:nvSpPr>
        <p:spPr>
          <a:xfrm>
            <a:off x="2017714" y="201614"/>
            <a:ext cx="8078787" cy="409575"/>
          </a:xfrm>
        </p:spPr>
        <p:txBody>
          <a:bodyPr>
            <a:noAutofit/>
          </a:bodyPr>
          <a:lstStyle/>
          <a:p>
            <a:r>
              <a:rPr lang="en-US" altLang="ru-RU" sz="3200"/>
              <a:t>Pleural effusion</a:t>
            </a:r>
            <a:endParaRPr lang="ru-RU" altLang="ru-RU" sz="3200"/>
          </a:p>
        </p:txBody>
      </p:sp>
      <p:sp>
        <p:nvSpPr>
          <p:cNvPr id="3076" name="Rectangle 4">
            <a:extLst>
              <a:ext uri="{FF2B5EF4-FFF2-40B4-BE49-F238E27FC236}">
                <a16:creationId xmlns:a16="http://schemas.microsoft.com/office/drawing/2014/main" id="{AD48AFF4-BB30-4604-A48D-4D6E6221FB13}"/>
              </a:ext>
            </a:extLst>
          </p:cNvPr>
          <p:cNvSpPr>
            <a:spLocks noChangeArrowheads="1"/>
          </p:cNvSpPr>
          <p:nvPr/>
        </p:nvSpPr>
        <p:spPr bwMode="auto">
          <a:xfrm>
            <a:off x="551329" y="1035425"/>
            <a:ext cx="11288805"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914400" fontAlgn="base">
              <a:spcBef>
                <a:spcPct val="0"/>
              </a:spcBef>
              <a:spcAft>
                <a:spcPct val="0"/>
              </a:spcAft>
              <a:buFontTx/>
              <a:buChar char="•"/>
            </a:pPr>
            <a:r>
              <a:rPr lang="en-US" altLang="ru-RU" sz="2400" dirty="0">
                <a:solidFill>
                  <a:srgbClr val="000000"/>
                </a:solidFill>
                <a:latin typeface="Arial" panose="020B0604020202020204" pitchFamily="34" charset="0"/>
              </a:rPr>
              <a:t>Acute pleural effusion (acute pleural empyema, acute purulent pleurisy, pyothorax) and chronic pleural effusion (chronic pleural empyema) are traditionally classified.</a:t>
            </a:r>
          </a:p>
          <a:p>
            <a:pPr defTabSz="914400" fontAlgn="base">
              <a:spcBef>
                <a:spcPct val="0"/>
              </a:spcBef>
              <a:spcAft>
                <a:spcPct val="0"/>
              </a:spcAft>
              <a:buFontTx/>
              <a:buChar char="•"/>
            </a:pPr>
            <a:r>
              <a:rPr lang="en-US" altLang="ru-RU" sz="2400" dirty="0">
                <a:solidFill>
                  <a:srgbClr val="000000"/>
                </a:solidFill>
                <a:latin typeface="Arial" panose="020B0604020202020204" pitchFamily="34" charset="0"/>
              </a:rPr>
              <a:t>If acute purulent pleural effusion is not cured within 2-3 months, it becomes chronic.</a:t>
            </a:r>
          </a:p>
          <a:p>
            <a:pPr defTabSz="914400" fontAlgn="base">
              <a:spcBef>
                <a:spcPct val="0"/>
              </a:spcBef>
              <a:spcAft>
                <a:spcPct val="0"/>
              </a:spcAft>
              <a:buFontTx/>
              <a:buChar char="•"/>
            </a:pPr>
            <a:r>
              <a:rPr lang="en-US" altLang="ru-RU" sz="2400" dirty="0">
                <a:solidFill>
                  <a:srgbClr val="000000"/>
                </a:solidFill>
                <a:latin typeface="Arial" panose="020B0604020202020204" pitchFamily="34" charset="0"/>
              </a:rPr>
              <a:t>The treatment of acute pleural effusion is predominantly conservative: repeated pleural punctures, active aspiration of exudate and antibiotic therapy.</a:t>
            </a:r>
          </a:p>
          <a:p>
            <a:pPr defTabSz="914400" fontAlgn="base">
              <a:spcBef>
                <a:spcPct val="0"/>
              </a:spcBef>
              <a:spcAft>
                <a:spcPct val="0"/>
              </a:spcAft>
              <a:buFontTx/>
              <a:buChar char="•"/>
            </a:pPr>
            <a:r>
              <a:rPr lang="en-US" altLang="ru-RU" sz="2400" dirty="0">
                <a:solidFill>
                  <a:srgbClr val="000000"/>
                </a:solidFill>
                <a:latin typeface="Arial" panose="020B0604020202020204" pitchFamily="34" charset="0"/>
              </a:rPr>
              <a:t>The main course of chronic pleural effusion is surgical: pleurectomy with lung decortication, lung expansion, restoration of respiratory movements, sometimes thoracoplasty.</a:t>
            </a:r>
            <a:endParaRPr lang="ru-RU" altLang="ru-RU" sz="2400" dirty="0">
              <a:solidFill>
                <a:srgbClr val="000000"/>
              </a:solidFill>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2EA499-8987-45E0-AF74-3433EA75C42E}"/>
              </a:ext>
            </a:extLst>
          </p:cNvPr>
          <p:cNvSpPr>
            <a:spLocks noGrp="1"/>
          </p:cNvSpPr>
          <p:nvPr>
            <p:ph type="title"/>
          </p:nvPr>
        </p:nvSpPr>
        <p:spPr>
          <a:xfrm>
            <a:off x="913774" y="268713"/>
            <a:ext cx="10364451" cy="739816"/>
          </a:xfrm>
        </p:spPr>
        <p:txBody>
          <a:bodyPr>
            <a:normAutofit fontScale="90000"/>
          </a:bodyPr>
          <a:lstStyle/>
          <a:p>
            <a:r>
              <a:rPr lang="en-US" dirty="0">
                <a:solidFill>
                  <a:srgbClr val="FF0000"/>
                </a:solidFill>
              </a:rPr>
              <a:t>Primary lung cancer</a:t>
            </a:r>
            <a:endParaRPr lang="ru-RU" dirty="0">
              <a:solidFill>
                <a:srgbClr val="FF0000"/>
              </a:solidFill>
            </a:endParaRPr>
          </a:p>
        </p:txBody>
      </p:sp>
      <p:sp>
        <p:nvSpPr>
          <p:cNvPr id="3" name="Объект 2">
            <a:extLst>
              <a:ext uri="{FF2B5EF4-FFF2-40B4-BE49-F238E27FC236}">
                <a16:creationId xmlns:a16="http://schemas.microsoft.com/office/drawing/2014/main" id="{2D1827E7-4045-47CD-AAFA-947FE7DF7B33}"/>
              </a:ext>
            </a:extLst>
          </p:cNvPr>
          <p:cNvSpPr>
            <a:spLocks noGrp="1"/>
          </p:cNvSpPr>
          <p:nvPr>
            <p:ph sz="quarter" idx="13"/>
          </p:nvPr>
        </p:nvSpPr>
        <p:spPr>
          <a:xfrm>
            <a:off x="262219" y="1210235"/>
            <a:ext cx="11208122" cy="5439335"/>
          </a:xfrm>
        </p:spPr>
        <p:txBody>
          <a:bodyPr>
            <a:normAutofit/>
          </a:bodyPr>
          <a:lstStyle/>
          <a:p>
            <a:pPr marL="0" indent="0">
              <a:buNone/>
            </a:pPr>
            <a:r>
              <a:rPr lang="en-US" dirty="0"/>
              <a:t>Lung cancer is one of the most common cancers throughout the world. In the UK, there are approximately 40 000 new cases a year. From the time of diagnosis, 80% of patients are dead within 1 year and only 5% survive 5 years, making lung cancer the most</a:t>
            </a:r>
            <a:r>
              <a:rPr lang="ru-RU" dirty="0"/>
              <a:t> </a:t>
            </a:r>
            <a:r>
              <a:rPr lang="en-US" dirty="0"/>
              <a:t>common cause of cancer death.</a:t>
            </a:r>
            <a:endParaRPr lang="ru-RU" dirty="0"/>
          </a:p>
          <a:p>
            <a:pPr marL="0" indent="0">
              <a:buNone/>
            </a:pPr>
            <a:r>
              <a:rPr lang="en-US" dirty="0"/>
              <a:t>Cigarette smoking is undoubtedly the major risk factor for developing bronchial carcinoma and accounts for 85–95% of all cases. To a lesser extent, atmospheric pollution and certain occupations (mining of radioactive ore and chromium) contribute. The risk is related to the lifetime burden of cigarette smoking, which is commonly quoted as ‘pack-years’ (a ‘pack’ being 20 cigarettes): the number of packs smoked per day multiplied by the number of years of</a:t>
            </a:r>
            <a:r>
              <a:rPr lang="ru-RU" dirty="0"/>
              <a:t> </a:t>
            </a:r>
            <a:r>
              <a:rPr lang="en-US" dirty="0"/>
              <a:t>exposure. In the UK, the mortality rate from lung cancer for individuals smoking more than 40 cigarettes per day is over 210 deaths per 100 000 population per year. This compares with a mortality rate of less than 4 deaths per 100 000 population per year in non-smokers.</a:t>
            </a:r>
            <a:endParaRPr lang="ru-RU" dirty="0"/>
          </a:p>
        </p:txBody>
      </p:sp>
    </p:spTree>
    <p:extLst>
      <p:ext uri="{BB962C8B-B14F-4D97-AF65-F5344CB8AC3E}">
        <p14:creationId xmlns:p14="http://schemas.microsoft.com/office/powerpoint/2010/main" val="16651407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DC3D71D-B17E-4E6F-B1F2-33663F8A19EA}"/>
              </a:ext>
            </a:extLst>
          </p:cNvPr>
          <p:cNvSpPr>
            <a:spLocks noGrp="1"/>
          </p:cNvSpPr>
          <p:nvPr>
            <p:ph type="title"/>
          </p:nvPr>
        </p:nvSpPr>
        <p:spPr>
          <a:xfrm>
            <a:off x="383242" y="114301"/>
            <a:ext cx="11046758" cy="423582"/>
          </a:xfrm>
        </p:spPr>
        <p:txBody>
          <a:bodyPr>
            <a:normAutofit/>
          </a:bodyPr>
          <a:lstStyle/>
          <a:p>
            <a:endParaRPr lang="ru-RU" sz="2400" dirty="0"/>
          </a:p>
        </p:txBody>
      </p:sp>
      <p:sp>
        <p:nvSpPr>
          <p:cNvPr id="3" name="Объект 2">
            <a:extLst>
              <a:ext uri="{FF2B5EF4-FFF2-40B4-BE49-F238E27FC236}">
                <a16:creationId xmlns:a16="http://schemas.microsoft.com/office/drawing/2014/main" id="{5DDBD326-55F3-4407-A3AC-592C3BAD7ECA}"/>
              </a:ext>
            </a:extLst>
          </p:cNvPr>
          <p:cNvSpPr>
            <a:spLocks noGrp="1"/>
          </p:cNvSpPr>
          <p:nvPr>
            <p:ph sz="quarter" idx="13"/>
          </p:nvPr>
        </p:nvSpPr>
        <p:spPr>
          <a:xfrm>
            <a:off x="230842" y="591672"/>
            <a:ext cx="11656358" cy="5869640"/>
          </a:xfrm>
        </p:spPr>
        <p:txBody>
          <a:bodyPr>
            <a:normAutofit/>
          </a:bodyPr>
          <a:lstStyle/>
          <a:p>
            <a:r>
              <a:rPr lang="en-US" dirty="0"/>
              <a:t>CONGENITAL ANOMALIES OF BREAST</a:t>
            </a:r>
          </a:p>
          <a:p>
            <a:endParaRPr lang="en-US" dirty="0"/>
          </a:p>
          <a:p>
            <a:r>
              <a:rPr lang="en-US" dirty="0"/>
              <a:t>I. Amazia: Congenital absence of breast is very </a:t>
            </a:r>
            <a:r>
              <a:rPr lang="en-US" dirty="0" err="1"/>
              <a:t>very</a:t>
            </a:r>
            <a:r>
              <a:rPr lang="en-US" dirty="0"/>
              <a:t> rare. It can be unilateral or bilateral.</a:t>
            </a:r>
          </a:p>
          <a:p>
            <a:r>
              <a:rPr lang="en-US" dirty="0"/>
              <a:t>II. </a:t>
            </a:r>
            <a:r>
              <a:rPr lang="en-US" dirty="0" err="1"/>
              <a:t>Polands</a:t>
            </a:r>
            <a:r>
              <a:rPr lang="en-US" dirty="0"/>
              <a:t> syndrome</a:t>
            </a:r>
          </a:p>
          <a:p>
            <a:r>
              <a:rPr lang="en-US" dirty="0"/>
              <a:t>Amazia</a:t>
            </a:r>
          </a:p>
          <a:p>
            <a:r>
              <a:rPr lang="en-US" dirty="0"/>
              <a:t>Absence of sternal portion of pectoralis major Occurs commonly in males</a:t>
            </a:r>
          </a:p>
          <a:p>
            <a:r>
              <a:rPr lang="en-US" dirty="0"/>
              <a:t>III. </a:t>
            </a:r>
            <a:r>
              <a:rPr lang="en-US" dirty="0" err="1"/>
              <a:t>Polymazia</a:t>
            </a:r>
            <a:r>
              <a:rPr lang="en-US" dirty="0"/>
              <a:t>: Accessory breasts occur along the milk line - axilla (commonest), groin, thigh or buttock.</a:t>
            </a:r>
          </a:p>
          <a:p>
            <a:r>
              <a:rPr lang="en-US" dirty="0"/>
              <a:t>IV. </a:t>
            </a:r>
            <a:r>
              <a:rPr lang="en-US" dirty="0" err="1"/>
              <a:t>Athelia</a:t>
            </a:r>
            <a:r>
              <a:rPr lang="en-US" dirty="0"/>
              <a:t>: Absence of nipple</a:t>
            </a:r>
          </a:p>
          <a:p>
            <a:r>
              <a:rPr lang="en-US" dirty="0"/>
              <a:t>V. Supernumerary nipples: Accessory nipples</a:t>
            </a:r>
          </a:p>
          <a:p>
            <a:r>
              <a:rPr lang="en-US" dirty="0"/>
              <a:t>VI. </a:t>
            </a:r>
            <a:r>
              <a:rPr lang="en-US" dirty="0" err="1"/>
              <a:t>Micromastia</a:t>
            </a:r>
            <a:r>
              <a:rPr lang="en-US" dirty="0"/>
              <a:t>: Due to congenital defects of ovary, lack of hormonal stimulation occurs which results in small breast.</a:t>
            </a:r>
            <a:endParaRPr lang="ru-RU" dirty="0"/>
          </a:p>
        </p:txBody>
      </p:sp>
    </p:spTree>
    <p:extLst>
      <p:ext uri="{BB962C8B-B14F-4D97-AF65-F5344CB8AC3E}">
        <p14:creationId xmlns:p14="http://schemas.microsoft.com/office/powerpoint/2010/main" val="10698604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DC3D71D-B17E-4E6F-B1F2-33663F8A19EA}"/>
              </a:ext>
            </a:extLst>
          </p:cNvPr>
          <p:cNvSpPr>
            <a:spLocks noGrp="1"/>
          </p:cNvSpPr>
          <p:nvPr>
            <p:ph type="title"/>
          </p:nvPr>
        </p:nvSpPr>
        <p:spPr>
          <a:xfrm>
            <a:off x="383242" y="114301"/>
            <a:ext cx="11046758" cy="423582"/>
          </a:xfrm>
        </p:spPr>
        <p:txBody>
          <a:bodyPr>
            <a:normAutofit/>
          </a:bodyPr>
          <a:lstStyle/>
          <a:p>
            <a:endParaRPr lang="ru-RU" sz="2400" dirty="0"/>
          </a:p>
        </p:txBody>
      </p:sp>
      <p:sp>
        <p:nvSpPr>
          <p:cNvPr id="3" name="Объект 2">
            <a:extLst>
              <a:ext uri="{FF2B5EF4-FFF2-40B4-BE49-F238E27FC236}">
                <a16:creationId xmlns:a16="http://schemas.microsoft.com/office/drawing/2014/main" id="{5DDBD326-55F3-4407-A3AC-592C3BAD7ECA}"/>
              </a:ext>
            </a:extLst>
          </p:cNvPr>
          <p:cNvSpPr>
            <a:spLocks noGrp="1"/>
          </p:cNvSpPr>
          <p:nvPr>
            <p:ph sz="quarter" idx="13"/>
          </p:nvPr>
        </p:nvSpPr>
        <p:spPr>
          <a:xfrm>
            <a:off x="230842" y="591672"/>
            <a:ext cx="11656358" cy="5869640"/>
          </a:xfrm>
        </p:spPr>
        <p:txBody>
          <a:bodyPr>
            <a:normAutofit fontScale="92500" lnSpcReduction="10000"/>
          </a:bodyPr>
          <a:lstStyle/>
          <a:p>
            <a:pPr algn="ctr"/>
            <a:r>
              <a:rPr lang="en-US" sz="2600" b="1" dirty="0"/>
              <a:t>CYSTIC SWELLINGS OF BREAST – CLASSIFICATION:</a:t>
            </a:r>
          </a:p>
          <a:p>
            <a:r>
              <a:rPr lang="en-US" dirty="0"/>
              <a:t>I. Inflammatory: Acute bacterial mastitis with abscess.</a:t>
            </a:r>
          </a:p>
          <a:p>
            <a:r>
              <a:rPr lang="en-US" dirty="0"/>
              <a:t>II. Neoplastic:</a:t>
            </a:r>
          </a:p>
          <a:p>
            <a:r>
              <a:rPr lang="en-US" dirty="0"/>
              <a:t>              A. Benign: </a:t>
            </a:r>
            <a:r>
              <a:rPr lang="en-US" dirty="0" err="1"/>
              <a:t>Phylloides</a:t>
            </a:r>
            <a:r>
              <a:rPr lang="en-US" dirty="0"/>
              <a:t> </a:t>
            </a:r>
            <a:r>
              <a:rPr lang="en-US" dirty="0" err="1"/>
              <a:t>tumour</a:t>
            </a:r>
            <a:endParaRPr lang="en-US" dirty="0"/>
          </a:p>
          <a:p>
            <a:r>
              <a:rPr lang="en-US" dirty="0"/>
              <a:t>              B. Malignant: </a:t>
            </a:r>
            <a:r>
              <a:rPr lang="en-US" dirty="0" err="1"/>
              <a:t>Intracystic</a:t>
            </a:r>
            <a:r>
              <a:rPr lang="en-US" dirty="0"/>
              <a:t> carcinoma</a:t>
            </a:r>
          </a:p>
          <a:p>
            <a:r>
              <a:rPr lang="en-US" dirty="0"/>
              <a:t>III. Non-neoplastic cyst :</a:t>
            </a:r>
          </a:p>
          <a:p>
            <a:r>
              <a:rPr lang="en-US" dirty="0"/>
              <a:t>              A. </a:t>
            </a:r>
            <a:r>
              <a:rPr lang="en-US" dirty="0" err="1"/>
              <a:t>Fibroadenosis</a:t>
            </a:r>
            <a:r>
              <a:rPr lang="en-US" dirty="0"/>
              <a:t> - Cyclical </a:t>
            </a:r>
            <a:r>
              <a:rPr lang="en-US" dirty="0" err="1"/>
              <a:t>mastalgia</a:t>
            </a:r>
            <a:endParaRPr lang="en-US" dirty="0"/>
          </a:p>
          <a:p>
            <a:r>
              <a:rPr lang="en-US" dirty="0"/>
              <a:t>              B. Simple cysts of the breast</a:t>
            </a:r>
          </a:p>
          <a:p>
            <a:r>
              <a:rPr lang="en-US" dirty="0"/>
              <a:t>IV. Retention cyst of the breast: </a:t>
            </a:r>
            <a:r>
              <a:rPr lang="en-US" dirty="0" err="1"/>
              <a:t>Galactocoele</a:t>
            </a:r>
            <a:endParaRPr lang="en-US" dirty="0"/>
          </a:p>
          <a:p>
            <a:r>
              <a:rPr lang="en-US" dirty="0"/>
              <a:t>V. Other rare causes of cysts of the breast:</a:t>
            </a:r>
          </a:p>
          <a:p>
            <a:r>
              <a:rPr lang="en-US" dirty="0"/>
              <a:t>             A. Tuberculous mastitis with cold abscess</a:t>
            </a:r>
          </a:p>
          <a:p>
            <a:r>
              <a:rPr lang="en-US" dirty="0"/>
              <a:t>             B. Lymphatic cyst of the breast (congenital)</a:t>
            </a:r>
          </a:p>
          <a:p>
            <a:r>
              <a:rPr lang="en-US" dirty="0"/>
              <a:t>             C. Hydatid cyst of the breast</a:t>
            </a:r>
          </a:p>
          <a:p>
            <a:r>
              <a:rPr lang="en-US" dirty="0"/>
              <a:t>             D. </a:t>
            </a:r>
            <a:r>
              <a:rPr lang="en-US" dirty="0" err="1"/>
              <a:t>Haematoma</a:t>
            </a:r>
            <a:r>
              <a:rPr lang="en-US" dirty="0"/>
              <a:t> of the breast</a:t>
            </a:r>
            <a:endParaRPr lang="ru-RU" dirty="0"/>
          </a:p>
        </p:txBody>
      </p:sp>
    </p:spTree>
    <p:extLst>
      <p:ext uri="{BB962C8B-B14F-4D97-AF65-F5344CB8AC3E}">
        <p14:creationId xmlns:p14="http://schemas.microsoft.com/office/powerpoint/2010/main" val="17275839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DC3D71D-B17E-4E6F-B1F2-33663F8A19EA}"/>
              </a:ext>
            </a:extLst>
          </p:cNvPr>
          <p:cNvSpPr>
            <a:spLocks noGrp="1"/>
          </p:cNvSpPr>
          <p:nvPr>
            <p:ph type="title"/>
          </p:nvPr>
        </p:nvSpPr>
        <p:spPr>
          <a:xfrm>
            <a:off x="383242" y="114301"/>
            <a:ext cx="11046758" cy="423582"/>
          </a:xfrm>
        </p:spPr>
        <p:txBody>
          <a:bodyPr>
            <a:normAutofit/>
          </a:bodyPr>
          <a:lstStyle/>
          <a:p>
            <a:endParaRPr lang="ru-RU" sz="2400" dirty="0"/>
          </a:p>
        </p:txBody>
      </p:sp>
      <p:sp>
        <p:nvSpPr>
          <p:cNvPr id="3" name="Объект 2">
            <a:extLst>
              <a:ext uri="{FF2B5EF4-FFF2-40B4-BE49-F238E27FC236}">
                <a16:creationId xmlns:a16="http://schemas.microsoft.com/office/drawing/2014/main" id="{5DDBD326-55F3-4407-A3AC-592C3BAD7ECA}"/>
              </a:ext>
            </a:extLst>
          </p:cNvPr>
          <p:cNvSpPr>
            <a:spLocks noGrp="1"/>
          </p:cNvSpPr>
          <p:nvPr>
            <p:ph sz="quarter" idx="13"/>
          </p:nvPr>
        </p:nvSpPr>
        <p:spPr>
          <a:xfrm>
            <a:off x="267821" y="645460"/>
            <a:ext cx="11656358" cy="5869640"/>
          </a:xfrm>
        </p:spPr>
        <p:txBody>
          <a:bodyPr>
            <a:normAutofit fontScale="92500" lnSpcReduction="20000"/>
          </a:bodyPr>
          <a:lstStyle/>
          <a:p>
            <a:r>
              <a:rPr lang="en-US" b="1" dirty="0"/>
              <a:t>ACUTE BACTERIAL MASTITIS (Breast abscess - pyogenic mastitis)</a:t>
            </a:r>
          </a:p>
          <a:p>
            <a:r>
              <a:rPr lang="en-US" i="1" dirty="0"/>
              <a:t>AETIOPATHOGENESIS</a:t>
            </a:r>
          </a:p>
          <a:p>
            <a:r>
              <a:rPr lang="en-US" dirty="0"/>
              <a:t>1. Most commonly encountered during lactation called as </a:t>
            </a:r>
            <a:r>
              <a:rPr lang="en-US" b="1" dirty="0"/>
              <a:t>lactational mastitis</a:t>
            </a:r>
            <a:r>
              <a:rPr lang="en-US" dirty="0"/>
              <a:t>.</a:t>
            </a:r>
          </a:p>
          <a:p>
            <a:r>
              <a:rPr lang="en-US" b="1" dirty="0"/>
              <a:t>Precipitating factors</a:t>
            </a:r>
          </a:p>
          <a:p>
            <a:r>
              <a:rPr lang="en-US" dirty="0"/>
              <a:t>• Crack/fissure in the nipple</a:t>
            </a:r>
          </a:p>
          <a:p>
            <a:r>
              <a:rPr lang="en-US" dirty="0"/>
              <a:t>• Retracted nipple. Hence, cleaning of the breast is a problem</a:t>
            </a:r>
          </a:p>
          <a:p>
            <a:r>
              <a:rPr lang="en-US" dirty="0"/>
              <a:t>• Oral cavity infection in the child</a:t>
            </a:r>
          </a:p>
          <a:p>
            <a:r>
              <a:rPr lang="en-US" dirty="0"/>
              <a:t>2. It can be due to an infection of a </a:t>
            </a:r>
            <a:r>
              <a:rPr lang="en-US" b="1" dirty="0" err="1"/>
              <a:t>haematoma</a:t>
            </a:r>
            <a:r>
              <a:rPr lang="en-US" b="1" dirty="0"/>
              <a:t>.</a:t>
            </a:r>
          </a:p>
          <a:p>
            <a:r>
              <a:rPr lang="en-US" dirty="0"/>
              <a:t>• In both conditions, the common organism is Sta­phylococcus aureus, which enters through the nipple, proliferates </a:t>
            </a:r>
            <a:r>
              <a:rPr lang="en-US" dirty="0" err="1"/>
              <a:t>intraductally</a:t>
            </a:r>
            <a:r>
              <a:rPr lang="en-US" dirty="0"/>
              <a:t> and produces clot­ting of the milk. Within the clot the organisms mul­tiply, which results in a </a:t>
            </a:r>
            <a:r>
              <a:rPr lang="en-US" dirty="0" err="1"/>
              <a:t>cellulitic</a:t>
            </a:r>
            <a:r>
              <a:rPr lang="en-US" dirty="0"/>
              <a:t> stage of the breast (mastitis) and in untreated cases, it may give rise to a breast abscess. Initially, only one lobule and duct get affected, later other lobules, giving rise to an intramammary abscess.</a:t>
            </a:r>
          </a:p>
          <a:p>
            <a:r>
              <a:rPr lang="en-US" b="1" dirty="0"/>
              <a:t>3. Non lactational breast abscess</a:t>
            </a:r>
          </a:p>
          <a:p>
            <a:r>
              <a:rPr lang="en-US" dirty="0"/>
              <a:t>It occurs in patients with duct ectasia and periductal mastitis. When such an abscess ruptures, it results in a mammary duct fistula. It classically drains at the junction between the areola and breast skin. Anaero­bic bacteria is the cause in majority of cases.</a:t>
            </a:r>
            <a:endParaRPr lang="ru-RU" dirty="0"/>
          </a:p>
        </p:txBody>
      </p:sp>
    </p:spTree>
    <p:extLst>
      <p:ext uri="{BB962C8B-B14F-4D97-AF65-F5344CB8AC3E}">
        <p14:creationId xmlns:p14="http://schemas.microsoft.com/office/powerpoint/2010/main" val="42613659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DC3D71D-B17E-4E6F-B1F2-33663F8A19EA}"/>
              </a:ext>
            </a:extLst>
          </p:cNvPr>
          <p:cNvSpPr>
            <a:spLocks noGrp="1"/>
          </p:cNvSpPr>
          <p:nvPr>
            <p:ph type="title"/>
          </p:nvPr>
        </p:nvSpPr>
        <p:spPr>
          <a:xfrm>
            <a:off x="383242" y="114301"/>
            <a:ext cx="11046758" cy="423582"/>
          </a:xfrm>
        </p:spPr>
        <p:txBody>
          <a:bodyPr>
            <a:normAutofit/>
          </a:bodyPr>
          <a:lstStyle/>
          <a:p>
            <a:endParaRPr lang="ru-RU" sz="2400" dirty="0"/>
          </a:p>
        </p:txBody>
      </p:sp>
      <p:sp>
        <p:nvSpPr>
          <p:cNvPr id="3" name="Объект 2">
            <a:extLst>
              <a:ext uri="{FF2B5EF4-FFF2-40B4-BE49-F238E27FC236}">
                <a16:creationId xmlns:a16="http://schemas.microsoft.com/office/drawing/2014/main" id="{5DDBD326-55F3-4407-A3AC-592C3BAD7ECA}"/>
              </a:ext>
            </a:extLst>
          </p:cNvPr>
          <p:cNvSpPr>
            <a:spLocks noGrp="1"/>
          </p:cNvSpPr>
          <p:nvPr>
            <p:ph sz="quarter" idx="13"/>
          </p:nvPr>
        </p:nvSpPr>
        <p:spPr>
          <a:xfrm>
            <a:off x="230842" y="591672"/>
            <a:ext cx="11656358" cy="5869640"/>
          </a:xfrm>
        </p:spPr>
        <p:txBody>
          <a:bodyPr>
            <a:normAutofit fontScale="92500" lnSpcReduction="20000"/>
          </a:bodyPr>
          <a:lstStyle/>
          <a:p>
            <a:pPr algn="ctr"/>
            <a:r>
              <a:rPr lang="en-US" b="1" dirty="0"/>
              <a:t>CLINICAL FEATURES</a:t>
            </a:r>
          </a:p>
          <a:p>
            <a:r>
              <a:rPr lang="en-US" dirty="0"/>
              <a:t>1. Severe pain in the breast due to spreading inflamma­tory exudate.</a:t>
            </a:r>
          </a:p>
          <a:p>
            <a:r>
              <a:rPr lang="en-US" dirty="0"/>
              <a:t>2. Breast is swollen, tense, tender, warm to touch. These are the signs of </a:t>
            </a:r>
            <a:r>
              <a:rPr lang="en-US" dirty="0" err="1"/>
              <a:t>cellulitic</a:t>
            </a:r>
            <a:r>
              <a:rPr lang="en-US" dirty="0"/>
              <a:t> stage.</a:t>
            </a:r>
          </a:p>
          <a:p>
            <a:r>
              <a:rPr lang="en-US" dirty="0"/>
              <a:t>3. Once breast abscess develops, there is high grade fever with chills and rigors and a soft, cystic fluctuant swelling can be felt in the breast. In untreated cases, abscess may rupture through the skin resulting in ne­crosis of the skin of breast, ulceration and dis­charge.</a:t>
            </a:r>
          </a:p>
          <a:p>
            <a:r>
              <a:rPr lang="en-US" dirty="0"/>
              <a:t>4. In deep seated abscess, it is difficult to elicit fluctua­tion and often fluctuation is a late sign. Hence, if throb­bing pain, fever with chills and rigors, are present, immediate drainage is mandatory. If not done, signifi­cant amount of breast tissue will be destroyed.</a:t>
            </a:r>
          </a:p>
          <a:p>
            <a:pPr algn="ctr"/>
            <a:r>
              <a:rPr lang="en-US" sz="2600" b="1" dirty="0"/>
              <a:t>TREATMENT</a:t>
            </a:r>
          </a:p>
          <a:p>
            <a:r>
              <a:rPr lang="en-US" b="1" dirty="0"/>
              <a:t>Stage of cellulitis</a:t>
            </a:r>
          </a:p>
          <a:p>
            <a:r>
              <a:rPr lang="en-US" dirty="0"/>
              <a:t>1. Not to feed the child on the affected side.</a:t>
            </a:r>
          </a:p>
          <a:p>
            <a:r>
              <a:rPr lang="en-US" dirty="0"/>
              <a:t>2. Cloxacillin 500 mg, 6th hourly, orally for 7-10 days.</a:t>
            </a:r>
          </a:p>
          <a:p>
            <a:r>
              <a:rPr lang="en-US" dirty="0"/>
              <a:t>3. Anti-inflammatory drugs such as Ibuprofen 400 mg three times a day</a:t>
            </a:r>
          </a:p>
          <a:p>
            <a:r>
              <a:rPr lang="en-US" dirty="0"/>
              <a:t>4. Good support to the breast</a:t>
            </a:r>
          </a:p>
          <a:p>
            <a:r>
              <a:rPr lang="en-US" dirty="0"/>
              <a:t>5. For non-lactational breast abscess, add Metronida­zole 400 mg 3 times a day for 5-7 days</a:t>
            </a:r>
            <a:endParaRPr lang="ru-RU" dirty="0"/>
          </a:p>
        </p:txBody>
      </p:sp>
    </p:spTree>
    <p:extLst>
      <p:ext uri="{BB962C8B-B14F-4D97-AF65-F5344CB8AC3E}">
        <p14:creationId xmlns:p14="http://schemas.microsoft.com/office/powerpoint/2010/main" val="37582241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DC3D71D-B17E-4E6F-B1F2-33663F8A19EA}"/>
              </a:ext>
            </a:extLst>
          </p:cNvPr>
          <p:cNvSpPr>
            <a:spLocks noGrp="1"/>
          </p:cNvSpPr>
          <p:nvPr>
            <p:ph type="title"/>
          </p:nvPr>
        </p:nvSpPr>
        <p:spPr>
          <a:xfrm>
            <a:off x="383242" y="114301"/>
            <a:ext cx="11046758" cy="423582"/>
          </a:xfrm>
        </p:spPr>
        <p:txBody>
          <a:bodyPr>
            <a:normAutofit/>
          </a:bodyPr>
          <a:lstStyle/>
          <a:p>
            <a:endParaRPr lang="ru-RU" sz="2400" dirty="0"/>
          </a:p>
        </p:txBody>
      </p:sp>
      <p:sp>
        <p:nvSpPr>
          <p:cNvPr id="3" name="Объект 2">
            <a:extLst>
              <a:ext uri="{FF2B5EF4-FFF2-40B4-BE49-F238E27FC236}">
                <a16:creationId xmlns:a16="http://schemas.microsoft.com/office/drawing/2014/main" id="{5DDBD326-55F3-4407-A3AC-592C3BAD7ECA}"/>
              </a:ext>
            </a:extLst>
          </p:cNvPr>
          <p:cNvSpPr>
            <a:spLocks noGrp="1"/>
          </p:cNvSpPr>
          <p:nvPr>
            <p:ph sz="quarter" idx="13"/>
          </p:nvPr>
        </p:nvSpPr>
        <p:spPr>
          <a:xfrm>
            <a:off x="230842" y="591672"/>
            <a:ext cx="11656358" cy="5869640"/>
          </a:xfrm>
        </p:spPr>
        <p:txBody>
          <a:bodyPr>
            <a:normAutofit/>
          </a:bodyPr>
          <a:lstStyle/>
          <a:p>
            <a:r>
              <a:rPr lang="en-US" b="1" dirty="0"/>
              <a:t>Breast abscess</a:t>
            </a:r>
          </a:p>
          <a:p>
            <a:r>
              <a:rPr lang="en-US" dirty="0"/>
              <a:t>1. The abscess should be drained-Incision and drainage (I &amp; D) under antibiotic cover.</a:t>
            </a:r>
          </a:p>
          <a:p>
            <a:r>
              <a:rPr lang="en-US" dirty="0"/>
              <a:t>2. If the abscess is situated in any quadrant of breast, other than lower quadrant, it is drained by radial in­cision.</a:t>
            </a:r>
          </a:p>
          <a:p>
            <a:r>
              <a:rPr lang="en-US" dirty="0"/>
              <a:t>3. Abscess in lower quadrant is drained by inframammary incision placed in the inferior aspect of breast (Refer I &amp; D of breast abscess under op­erative surgery section).</a:t>
            </a:r>
          </a:p>
          <a:p>
            <a:r>
              <a:rPr lang="en-US" dirty="0"/>
              <a:t>4. When both the breasts have an abscess, the breasts should be emptied and the milk that is expressed can be boiled and given to the child.</a:t>
            </a:r>
            <a:endParaRPr lang="ru-RU" dirty="0"/>
          </a:p>
        </p:txBody>
      </p:sp>
    </p:spTree>
    <p:extLst>
      <p:ext uri="{BB962C8B-B14F-4D97-AF65-F5344CB8AC3E}">
        <p14:creationId xmlns:p14="http://schemas.microsoft.com/office/powerpoint/2010/main" val="3102945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DDBD326-55F3-4407-A3AC-592C3BAD7ECA}"/>
              </a:ext>
            </a:extLst>
          </p:cNvPr>
          <p:cNvSpPr>
            <a:spLocks noGrp="1"/>
          </p:cNvSpPr>
          <p:nvPr>
            <p:ph sz="quarter" idx="13"/>
          </p:nvPr>
        </p:nvSpPr>
        <p:spPr>
          <a:xfrm>
            <a:off x="230842" y="168088"/>
            <a:ext cx="11656358" cy="6293224"/>
          </a:xfrm>
        </p:spPr>
        <p:txBody>
          <a:bodyPr>
            <a:normAutofit fontScale="85000" lnSpcReduction="10000"/>
          </a:bodyPr>
          <a:lstStyle/>
          <a:p>
            <a:r>
              <a:rPr lang="en-US" b="1" dirty="0"/>
              <a:t>CYCLICAL MASTALGIA WITH NODULARITY</a:t>
            </a:r>
          </a:p>
          <a:p>
            <a:r>
              <a:rPr lang="en-US" dirty="0"/>
              <a:t>Also called as mammary dysplasia, fibrocystic disease, Schimmel Busch’s disease, hormonal mastopathy, or </a:t>
            </a:r>
            <a:r>
              <a:rPr lang="en-US" dirty="0" err="1"/>
              <a:t>fibroadenosis</a:t>
            </a:r>
            <a:r>
              <a:rPr lang="en-US" dirty="0"/>
              <a:t>. The term ANDI should not be confined to imply </a:t>
            </a:r>
            <a:r>
              <a:rPr lang="en-US" dirty="0" err="1"/>
              <a:t>fibroadenosis</a:t>
            </a:r>
            <a:r>
              <a:rPr lang="en-US" dirty="0"/>
              <a:t> (Now termed as </a:t>
            </a:r>
            <a:r>
              <a:rPr lang="en-US" dirty="0" err="1"/>
              <a:t>mastalgia</a:t>
            </a:r>
            <a:r>
              <a:rPr lang="en-US" dirty="0"/>
              <a:t> and nodularity). In fact Fibroadenoma is an AND of a lobule and cyst (</a:t>
            </a:r>
            <a:r>
              <a:rPr lang="en-US" dirty="0" err="1"/>
              <a:t>macrocyst</a:t>
            </a:r>
            <a:r>
              <a:rPr lang="en-US" dirty="0"/>
              <a:t>) is an ANI of a lobule.</a:t>
            </a:r>
          </a:p>
          <a:p>
            <a:r>
              <a:rPr lang="en-US" b="1" dirty="0"/>
              <a:t>DEFINITION</a:t>
            </a:r>
          </a:p>
          <a:p>
            <a:r>
              <a:rPr lang="en-US" dirty="0"/>
              <a:t>• It is an aberration of physiological changes that occur in the breast from menarche till menopause. It is an ANDI (Aberration in Normal Development and Invo­lution).</a:t>
            </a:r>
          </a:p>
          <a:p>
            <a:r>
              <a:rPr lang="en-US" dirty="0"/>
              <a:t>• Women around the age of 40 are the usual sufferers.</a:t>
            </a:r>
          </a:p>
          <a:p>
            <a:r>
              <a:rPr lang="en-US" b="1" dirty="0"/>
              <a:t>PATHOLOGY</a:t>
            </a:r>
          </a:p>
          <a:p>
            <a:r>
              <a:rPr lang="en-US" dirty="0"/>
              <a:t>1. Fibrosis results in increased connective tissue growth. Fat and elastic tissue become less, and chronic in­flammatory cells such as plasma cells, can be present.</a:t>
            </a:r>
          </a:p>
          <a:p>
            <a:r>
              <a:rPr lang="en-US" dirty="0"/>
              <a:t>2. Cyst formation: Fibrosis compresses the </a:t>
            </a:r>
            <a:r>
              <a:rPr lang="en-US" dirty="0" err="1"/>
              <a:t>ductules</a:t>
            </a:r>
            <a:r>
              <a:rPr lang="en-US" dirty="0"/>
              <a:t>, which is responsible for cyst formation. Hence, it is a retention cyst. The cyst contains dark mucoid mate­rial and it may discharge serous fluid or green </a:t>
            </a:r>
            <a:r>
              <a:rPr lang="en-US" dirty="0" err="1"/>
              <a:t>coloured</a:t>
            </a:r>
            <a:r>
              <a:rPr lang="en-US" dirty="0"/>
              <a:t> fluid through the nipple. Hence, it is called fibrocystic disease of the breast. Cyst may be single or multiple confined to one lobe or many lobes. These are microcysts.</a:t>
            </a:r>
          </a:p>
          <a:p>
            <a:r>
              <a:rPr lang="en-US" dirty="0"/>
              <a:t>3. Adenosis: Proliferation of the acini and gland is an important feature of </a:t>
            </a:r>
            <a:r>
              <a:rPr lang="en-US" dirty="0" err="1"/>
              <a:t>fibroadenosis</a:t>
            </a:r>
            <a:r>
              <a:rPr lang="en-US" dirty="0"/>
              <a:t>.</a:t>
            </a:r>
          </a:p>
          <a:p>
            <a:r>
              <a:rPr lang="en-US" dirty="0"/>
              <a:t>4. </a:t>
            </a:r>
            <a:r>
              <a:rPr lang="en-US" dirty="0" err="1"/>
              <a:t>Epitheliosis</a:t>
            </a:r>
            <a:r>
              <a:rPr lang="en-US" dirty="0"/>
              <a:t>: </a:t>
            </a:r>
            <a:r>
              <a:rPr lang="en-US" dirty="0" err="1"/>
              <a:t>Fibroadenosis</a:t>
            </a:r>
            <a:r>
              <a:rPr lang="en-US" dirty="0"/>
              <a:t> is not a precancerous con­dition but if the degree of </a:t>
            </a:r>
            <a:r>
              <a:rPr lang="en-US" dirty="0" err="1"/>
              <a:t>epitheliosis</a:t>
            </a:r>
            <a:r>
              <a:rPr lang="en-US" dirty="0"/>
              <a:t> is more, it can be considered as premalignant condition. Epithelial hyperplasia mainly occurs in the acini.</a:t>
            </a:r>
          </a:p>
          <a:p>
            <a:r>
              <a:rPr lang="en-US" dirty="0"/>
              <a:t>5. Papillomatosis and apocrine metaplasia of the epi­thelium lining cystic spaces are the other features.</a:t>
            </a:r>
            <a:endParaRPr lang="ru-RU" dirty="0"/>
          </a:p>
        </p:txBody>
      </p:sp>
    </p:spTree>
    <p:extLst>
      <p:ext uri="{BB962C8B-B14F-4D97-AF65-F5344CB8AC3E}">
        <p14:creationId xmlns:p14="http://schemas.microsoft.com/office/powerpoint/2010/main" val="11680717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DC3D71D-B17E-4E6F-B1F2-33663F8A19EA}"/>
              </a:ext>
            </a:extLst>
          </p:cNvPr>
          <p:cNvSpPr>
            <a:spLocks noGrp="1"/>
          </p:cNvSpPr>
          <p:nvPr>
            <p:ph type="title"/>
          </p:nvPr>
        </p:nvSpPr>
        <p:spPr>
          <a:xfrm>
            <a:off x="383242" y="114301"/>
            <a:ext cx="11046758" cy="423582"/>
          </a:xfrm>
        </p:spPr>
        <p:txBody>
          <a:bodyPr>
            <a:normAutofit/>
          </a:bodyPr>
          <a:lstStyle/>
          <a:p>
            <a:endParaRPr lang="ru-RU" sz="2400" dirty="0"/>
          </a:p>
        </p:txBody>
      </p:sp>
      <p:sp>
        <p:nvSpPr>
          <p:cNvPr id="3" name="Объект 2">
            <a:extLst>
              <a:ext uri="{FF2B5EF4-FFF2-40B4-BE49-F238E27FC236}">
                <a16:creationId xmlns:a16="http://schemas.microsoft.com/office/drawing/2014/main" id="{5DDBD326-55F3-4407-A3AC-592C3BAD7ECA}"/>
              </a:ext>
            </a:extLst>
          </p:cNvPr>
          <p:cNvSpPr>
            <a:spLocks noGrp="1"/>
          </p:cNvSpPr>
          <p:nvPr>
            <p:ph sz="quarter" idx="13"/>
          </p:nvPr>
        </p:nvSpPr>
        <p:spPr>
          <a:xfrm>
            <a:off x="230842" y="591672"/>
            <a:ext cx="11656358" cy="5869640"/>
          </a:xfrm>
        </p:spPr>
        <p:txBody>
          <a:bodyPr>
            <a:normAutofit/>
          </a:bodyPr>
          <a:lstStyle/>
          <a:p>
            <a:r>
              <a:rPr lang="en-US" dirty="0"/>
              <a:t>CLINICAL FEATURES</a:t>
            </a:r>
          </a:p>
          <a:p>
            <a:r>
              <a:rPr lang="en-US" dirty="0"/>
              <a:t>• Females around the age of 30-40 are the victims - Spin­sters, married childless women and women who have not suckled their babies are the usual sufferers.</a:t>
            </a:r>
          </a:p>
          <a:p>
            <a:r>
              <a:rPr lang="en-US" dirty="0"/>
              <a:t>• Severe pain in the breast in the premenstrual period and during menstruation. It is called cyclical </a:t>
            </a:r>
            <a:r>
              <a:rPr lang="en-US" dirty="0" err="1"/>
              <a:t>mastalgia</a:t>
            </a:r>
            <a:r>
              <a:rPr lang="en-US" dirty="0"/>
              <a:t>. Upper outer quadrant, bilaterally is affected.</a:t>
            </a:r>
          </a:p>
          <a:p>
            <a:r>
              <a:rPr lang="en-US" dirty="0"/>
              <a:t>• Clinical examination of the breast reveals a coarse, nodular, tender, lumpiness w </a:t>
            </a:r>
            <a:r>
              <a:rPr lang="en-US" dirty="0" err="1"/>
              <a:t>hich</a:t>
            </a:r>
            <a:r>
              <a:rPr lang="en-US" dirty="0"/>
              <a:t> is better felt with the finger and the thumb. Often, there are multiple, irregu­lar, firm, nodularity palpable bilaterally, especially in the upper outer quadrants.</a:t>
            </a:r>
          </a:p>
          <a:p>
            <a:r>
              <a:rPr lang="en-US" dirty="0"/>
              <a:t>• Nipple discharge which is serous or green </a:t>
            </a:r>
            <a:r>
              <a:rPr lang="en-US" dirty="0" err="1"/>
              <a:t>coloured</a:t>
            </a:r>
            <a:r>
              <a:rPr lang="en-US" dirty="0"/>
              <a:t> may occur.</a:t>
            </a:r>
            <a:endParaRPr lang="ru-RU" dirty="0"/>
          </a:p>
        </p:txBody>
      </p:sp>
    </p:spTree>
    <p:extLst>
      <p:ext uri="{BB962C8B-B14F-4D97-AF65-F5344CB8AC3E}">
        <p14:creationId xmlns:p14="http://schemas.microsoft.com/office/powerpoint/2010/main" val="37297950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8D90059-5E0C-448F-901A-7897C3F101F4}"/>
              </a:ext>
            </a:extLst>
          </p:cNvPr>
          <p:cNvSpPr>
            <a:spLocks noGrp="1"/>
          </p:cNvSpPr>
          <p:nvPr>
            <p:ph sz="quarter" idx="13"/>
          </p:nvPr>
        </p:nvSpPr>
        <p:spPr>
          <a:xfrm>
            <a:off x="208429" y="168088"/>
            <a:ext cx="11813242" cy="6521824"/>
          </a:xfrm>
        </p:spPr>
        <p:txBody>
          <a:bodyPr>
            <a:normAutofit/>
          </a:bodyPr>
          <a:lstStyle/>
          <a:p>
            <a:r>
              <a:rPr lang="en-US" dirty="0"/>
              <a:t>TREATMENT</a:t>
            </a:r>
          </a:p>
          <a:p>
            <a:r>
              <a:rPr lang="en-US" dirty="0"/>
              <a:t>I. Conservative line of management</a:t>
            </a:r>
          </a:p>
          <a:p>
            <a:r>
              <a:rPr lang="en-US" dirty="0"/>
              <a:t>Evening primrose oil in adequate doses for 3 to 4 months are beneficial in few patients. These patients have abnormal fatty acid profiles and decreased levels of metabolites of linolenic acid. Treatment with prim­rose oil improves essential fatty acids because it is </a:t>
            </a:r>
            <a:r>
              <a:rPr lang="en-US" dirty="0" err="1"/>
              <a:t>richin</a:t>
            </a:r>
            <a:r>
              <a:rPr lang="en-US" dirty="0"/>
              <a:t> polyunsaturated essential fatty acids. Costly but still worth trying as first line of treatment, specially useful in women above the age of 40 years.</a:t>
            </a:r>
          </a:p>
          <a:p>
            <a:r>
              <a:rPr lang="en-US" dirty="0"/>
              <a:t>• Bromocriptine which decreases the prolactin levels, 1.25 mg, twice a day, may reduce the pain and may be increased to 2.5 mg twice a day. It is useful for cyclical </a:t>
            </a:r>
            <a:r>
              <a:rPr lang="en-US" dirty="0" err="1"/>
              <a:t>mastalgia</a:t>
            </a:r>
            <a:r>
              <a:rPr lang="en-US" dirty="0"/>
              <a:t>.</a:t>
            </a:r>
          </a:p>
          <a:p>
            <a:r>
              <a:rPr lang="en-US" dirty="0"/>
              <a:t>• Danazol, it is a gonadotrophin releasing hormone in­hibitor. 200-400 mg/day, thrice a day is given. It acts by reducing FSH and LH levels.</a:t>
            </a:r>
          </a:p>
          <a:p>
            <a:r>
              <a:rPr lang="en-US" dirty="0"/>
              <a:t>• Tamoxifen 10 mg, twice a day is a better alternative to danazol.</a:t>
            </a:r>
          </a:p>
          <a:p>
            <a:r>
              <a:rPr lang="en-US" dirty="0"/>
              <a:t>Treatment may have to be continued for some months.</a:t>
            </a:r>
            <a:endParaRPr lang="ru-RU" dirty="0"/>
          </a:p>
        </p:txBody>
      </p:sp>
    </p:spTree>
    <p:extLst>
      <p:ext uri="{BB962C8B-B14F-4D97-AF65-F5344CB8AC3E}">
        <p14:creationId xmlns:p14="http://schemas.microsoft.com/office/powerpoint/2010/main" val="8791137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7C14474-513B-4D71-935F-ADD4DE1CB20F}"/>
              </a:ext>
            </a:extLst>
          </p:cNvPr>
          <p:cNvSpPr>
            <a:spLocks noGrp="1"/>
          </p:cNvSpPr>
          <p:nvPr>
            <p:ph sz="quarter" idx="13"/>
          </p:nvPr>
        </p:nvSpPr>
        <p:spPr>
          <a:xfrm>
            <a:off x="242047" y="188260"/>
            <a:ext cx="11766177" cy="6360458"/>
          </a:xfrm>
        </p:spPr>
        <p:txBody>
          <a:bodyPr>
            <a:normAutofit/>
          </a:bodyPr>
          <a:lstStyle/>
          <a:p>
            <a:r>
              <a:rPr lang="en-US" sz="2600" b="1" dirty="0"/>
              <a:t>II. Surgery</a:t>
            </a:r>
          </a:p>
          <a:p>
            <a:r>
              <a:rPr lang="en-US" b="1" dirty="0"/>
              <a:t>Indications for surgery in </a:t>
            </a:r>
            <a:r>
              <a:rPr lang="en-US" b="1" dirty="0" err="1"/>
              <a:t>fibroadenosis</a:t>
            </a:r>
            <a:r>
              <a:rPr lang="en-US" b="1" dirty="0"/>
              <a:t>:</a:t>
            </a:r>
          </a:p>
          <a:p>
            <a:r>
              <a:rPr lang="en-US" dirty="0"/>
              <a:t>1. FNAC suggests </a:t>
            </a:r>
            <a:r>
              <a:rPr lang="en-US" dirty="0" err="1"/>
              <a:t>epitheliosis</a:t>
            </a:r>
            <a:endParaRPr lang="en-US" dirty="0"/>
          </a:p>
          <a:p>
            <a:r>
              <a:rPr lang="en-US" dirty="0"/>
              <a:t>2. A very painful lump</a:t>
            </a:r>
          </a:p>
          <a:p>
            <a:r>
              <a:rPr lang="en-US" dirty="0"/>
              <a:t>3. A hard lump about which the patient is worried and anxious</a:t>
            </a:r>
          </a:p>
          <a:p>
            <a:r>
              <a:rPr lang="en-US" b="1" dirty="0"/>
              <a:t>• Excision of the lump. </a:t>
            </a:r>
            <a:r>
              <a:rPr lang="en-US" dirty="0"/>
              <a:t>Surgery for </a:t>
            </a:r>
            <a:r>
              <a:rPr lang="en-US" dirty="0" err="1"/>
              <a:t>fibroadenosis</a:t>
            </a:r>
            <a:r>
              <a:rPr lang="en-US" dirty="0"/>
              <a:t> ends up in removing some breast tissue and the lump. As it has no capsule of its own it is a messy surgery unlike fibroadenoma surgery.</a:t>
            </a:r>
          </a:p>
          <a:p>
            <a:r>
              <a:rPr lang="en-US" dirty="0"/>
              <a:t>• Is there a role for subcutaneous mastectomy? In patients with family history of breast carcinoma, if they have lumps in the breast with severe degree of </a:t>
            </a:r>
            <a:r>
              <a:rPr lang="en-US" dirty="0" err="1"/>
              <a:t>epitheliosis</a:t>
            </a:r>
            <a:r>
              <a:rPr lang="en-US" dirty="0"/>
              <a:t>, it may be worth doing subcutaneous mas­tectomy.</a:t>
            </a:r>
            <a:endParaRPr lang="ru-RU" dirty="0"/>
          </a:p>
        </p:txBody>
      </p:sp>
    </p:spTree>
    <p:extLst>
      <p:ext uri="{BB962C8B-B14F-4D97-AF65-F5344CB8AC3E}">
        <p14:creationId xmlns:p14="http://schemas.microsoft.com/office/powerpoint/2010/main" val="3487623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394E2F7-58F4-4A95-9E74-648B2AE8952D}"/>
              </a:ext>
            </a:extLst>
          </p:cNvPr>
          <p:cNvSpPr>
            <a:spLocks noGrp="1"/>
          </p:cNvSpPr>
          <p:nvPr>
            <p:ph sz="quarter" idx="13"/>
          </p:nvPr>
        </p:nvSpPr>
        <p:spPr>
          <a:xfrm>
            <a:off x="322729" y="248772"/>
            <a:ext cx="11692218" cy="6320116"/>
          </a:xfrm>
        </p:spPr>
        <p:txBody>
          <a:bodyPr>
            <a:normAutofit fontScale="85000" lnSpcReduction="20000"/>
          </a:bodyPr>
          <a:lstStyle/>
          <a:p>
            <a:r>
              <a:rPr lang="en-US" sz="2800" b="1" dirty="0"/>
              <a:t>FIBROADENOMA</a:t>
            </a:r>
          </a:p>
          <a:p>
            <a:endParaRPr lang="en-US" dirty="0"/>
          </a:p>
          <a:p>
            <a:r>
              <a:rPr lang="en-US" dirty="0"/>
              <a:t>It is a benign </a:t>
            </a:r>
            <a:r>
              <a:rPr lang="en-US" dirty="0" err="1"/>
              <a:t>tumour</a:t>
            </a:r>
            <a:r>
              <a:rPr lang="en-US" dirty="0"/>
              <a:t> in which the epithelial cells are arranged in a fibrous stroma. It is an AND (Aberration of Normal Development) of a single lobule.</a:t>
            </a:r>
          </a:p>
          <a:p>
            <a:r>
              <a:rPr lang="en-US" b="1" dirty="0"/>
              <a:t>Types</a:t>
            </a:r>
          </a:p>
          <a:p>
            <a:r>
              <a:rPr lang="en-US" dirty="0"/>
              <a:t>1. </a:t>
            </a:r>
            <a:r>
              <a:rPr lang="en-US" dirty="0" err="1"/>
              <a:t>Pericanalicular</a:t>
            </a:r>
            <a:r>
              <a:rPr lang="en-US" dirty="0"/>
              <a:t> type in which fibrosis is more</a:t>
            </a:r>
          </a:p>
          <a:p>
            <a:r>
              <a:rPr lang="en-US" dirty="0"/>
              <a:t>2. Intracanalicular type in which fibrosis is less</a:t>
            </a:r>
          </a:p>
          <a:p>
            <a:endParaRPr lang="en-US" dirty="0"/>
          </a:p>
          <a:p>
            <a:r>
              <a:rPr lang="en-US" b="1" dirty="0"/>
              <a:t>Clinical features</a:t>
            </a:r>
          </a:p>
          <a:p>
            <a:r>
              <a:rPr lang="en-US" dirty="0"/>
              <a:t>1. Peak age incidence is at 20 years</a:t>
            </a:r>
          </a:p>
          <a:p>
            <a:r>
              <a:rPr lang="en-US" dirty="0"/>
              <a:t>2. Patients present with painless lump in the breast</a:t>
            </a:r>
          </a:p>
          <a:p>
            <a:r>
              <a:rPr lang="en-US" dirty="0"/>
              <a:t>3. It is smooth, round bordered, firm to hard in consis­tency, and freely mobile within the breast. Due to its free movement, it is known as Breast Mouse.</a:t>
            </a:r>
          </a:p>
          <a:p>
            <a:endParaRPr lang="en-US" dirty="0"/>
          </a:p>
          <a:p>
            <a:r>
              <a:rPr lang="en-US" b="1" dirty="0"/>
              <a:t>Treatment</a:t>
            </a:r>
          </a:p>
          <a:p>
            <a:r>
              <a:rPr lang="en-US" dirty="0"/>
              <a:t>• Excision of the lump.</a:t>
            </a:r>
          </a:p>
          <a:p>
            <a:r>
              <a:rPr lang="en-US" dirty="0"/>
              <a:t>1. In </a:t>
            </a:r>
            <a:r>
              <a:rPr lang="en-US" dirty="0" err="1"/>
              <a:t>pericanalicular</a:t>
            </a:r>
            <a:r>
              <a:rPr lang="en-US" dirty="0"/>
              <a:t> type, the lump is superficial. It is removed by </a:t>
            </a:r>
            <a:r>
              <a:rPr lang="en-US" dirty="0" err="1"/>
              <a:t>periareolar</a:t>
            </a:r>
            <a:r>
              <a:rPr lang="en-US" dirty="0"/>
              <a:t> incision.</a:t>
            </a:r>
          </a:p>
          <a:p>
            <a:r>
              <a:rPr lang="en-US" dirty="0"/>
              <a:t>2. In intracanalicular type, the lump is deeper and pe­ripheral. It is removed by </a:t>
            </a:r>
            <a:r>
              <a:rPr lang="en-US" dirty="0" err="1"/>
              <a:t>submammary</a:t>
            </a:r>
            <a:r>
              <a:rPr lang="en-US" dirty="0"/>
              <a:t> incision.</a:t>
            </a:r>
            <a:endParaRPr lang="ru-RU" dirty="0"/>
          </a:p>
        </p:txBody>
      </p:sp>
    </p:spTree>
    <p:extLst>
      <p:ext uri="{BB962C8B-B14F-4D97-AF65-F5344CB8AC3E}">
        <p14:creationId xmlns:p14="http://schemas.microsoft.com/office/powerpoint/2010/main" val="3850684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2EA499-8987-45E0-AF74-3433EA75C42E}"/>
              </a:ext>
            </a:extLst>
          </p:cNvPr>
          <p:cNvSpPr>
            <a:spLocks noGrp="1"/>
          </p:cNvSpPr>
          <p:nvPr>
            <p:ph type="title"/>
          </p:nvPr>
        </p:nvSpPr>
        <p:spPr>
          <a:xfrm>
            <a:off x="913774" y="268713"/>
            <a:ext cx="10364451" cy="739816"/>
          </a:xfrm>
        </p:spPr>
        <p:txBody>
          <a:bodyPr>
            <a:normAutofit/>
          </a:bodyPr>
          <a:lstStyle/>
          <a:p>
            <a:r>
              <a:rPr lang="en-US" sz="2800" dirty="0">
                <a:solidFill>
                  <a:srgbClr val="FF0000"/>
                </a:solidFill>
              </a:rPr>
              <a:t>Primary lung cancer</a:t>
            </a:r>
            <a:endParaRPr lang="ru-RU" sz="2800" dirty="0">
              <a:solidFill>
                <a:srgbClr val="FF0000"/>
              </a:solidFill>
            </a:endParaRPr>
          </a:p>
        </p:txBody>
      </p:sp>
      <p:sp>
        <p:nvSpPr>
          <p:cNvPr id="3" name="Объект 2">
            <a:extLst>
              <a:ext uri="{FF2B5EF4-FFF2-40B4-BE49-F238E27FC236}">
                <a16:creationId xmlns:a16="http://schemas.microsoft.com/office/drawing/2014/main" id="{2D1827E7-4045-47CD-AAFA-947FE7DF7B33}"/>
              </a:ext>
            </a:extLst>
          </p:cNvPr>
          <p:cNvSpPr>
            <a:spLocks noGrp="1"/>
          </p:cNvSpPr>
          <p:nvPr>
            <p:ph sz="quarter" idx="13"/>
          </p:nvPr>
        </p:nvSpPr>
        <p:spPr>
          <a:xfrm>
            <a:off x="262219" y="1210235"/>
            <a:ext cx="11208122" cy="5439335"/>
          </a:xfrm>
        </p:spPr>
        <p:txBody>
          <a:bodyPr>
            <a:normAutofit/>
          </a:bodyPr>
          <a:lstStyle/>
          <a:p>
            <a:pPr marL="0" indent="0">
              <a:buNone/>
            </a:pPr>
            <a:r>
              <a:rPr lang="en-US" b="1" dirty="0"/>
              <a:t>Pathological types</a:t>
            </a:r>
            <a:r>
              <a:rPr lang="ru-RU" b="1" dirty="0"/>
              <a:t>:</a:t>
            </a:r>
          </a:p>
          <a:p>
            <a:pPr marL="0" indent="0">
              <a:buNone/>
            </a:pPr>
            <a:r>
              <a:rPr lang="en-US" dirty="0"/>
              <a:t>For practical purposes, lung cancers are divided into small cell lung cancer and non-small cell lung cancer (NSCLC), which are seen in a ratio of about 1:4.</a:t>
            </a:r>
          </a:p>
          <a:p>
            <a:pPr marL="0" indent="0">
              <a:buNone/>
            </a:pPr>
            <a:r>
              <a:rPr lang="en-US" dirty="0"/>
              <a:t>● The pattern of disease, the prognosis and the results of treatment for small cell (also known as oat cell) carcinoma differ from all other types sufficiently for these to be managed differently from the outset on the basis of the histological classification.</a:t>
            </a:r>
          </a:p>
          <a:p>
            <a:pPr marL="0" indent="0">
              <a:buNone/>
            </a:pPr>
            <a:r>
              <a:rPr lang="en-US" dirty="0"/>
              <a:t>● Subdivisions of NSCLC according to histological characteristics are much less important, but pathological staging is critical to treatment and outcome.</a:t>
            </a:r>
            <a:endParaRPr lang="ru-RU" dirty="0"/>
          </a:p>
        </p:txBody>
      </p:sp>
    </p:spTree>
    <p:extLst>
      <p:ext uri="{BB962C8B-B14F-4D97-AF65-F5344CB8AC3E}">
        <p14:creationId xmlns:p14="http://schemas.microsoft.com/office/powerpoint/2010/main" val="37383301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67497C5-4034-4BF1-89AB-4F0EF76AD24F}"/>
              </a:ext>
            </a:extLst>
          </p:cNvPr>
          <p:cNvSpPr>
            <a:spLocks noGrp="1"/>
          </p:cNvSpPr>
          <p:nvPr>
            <p:ph sz="quarter" idx="13"/>
          </p:nvPr>
        </p:nvSpPr>
        <p:spPr>
          <a:xfrm>
            <a:off x="342899" y="228600"/>
            <a:ext cx="11557747" cy="6098241"/>
          </a:xfrm>
        </p:spPr>
        <p:txBody>
          <a:bodyPr>
            <a:normAutofit fontScale="70000" lnSpcReduction="20000"/>
          </a:bodyPr>
          <a:lstStyle/>
          <a:p>
            <a:r>
              <a:rPr lang="en-US" b="1" dirty="0"/>
              <a:t>CARCINOMA OF THE BREAST</a:t>
            </a:r>
          </a:p>
          <a:p>
            <a:r>
              <a:rPr lang="en-US" dirty="0"/>
              <a:t>Carcinoma of the breast is the major killer of </a:t>
            </a:r>
            <a:r>
              <a:rPr lang="en-US" dirty="0" err="1"/>
              <a:t>middleaged</a:t>
            </a:r>
            <a:r>
              <a:rPr lang="en-US" dirty="0"/>
              <a:t> women in western countries.</a:t>
            </a:r>
          </a:p>
          <a:p>
            <a:r>
              <a:rPr lang="en-US" b="1" dirty="0"/>
              <a:t>AETIOLOGLCAL FACTORS</a:t>
            </a:r>
          </a:p>
          <a:p>
            <a:r>
              <a:rPr lang="en-US" dirty="0"/>
              <a:t>1. Age : It is very rare below the age of 20. The highest incidence is found between 40-60 years of age.</a:t>
            </a:r>
          </a:p>
          <a:p>
            <a:r>
              <a:rPr lang="en-US" dirty="0"/>
              <a:t>2. Breast cancer and syndromes:</a:t>
            </a:r>
          </a:p>
          <a:p>
            <a:r>
              <a:rPr lang="en-US" dirty="0"/>
              <a:t>a) Li-Fraumeni syndrome is a rare disease with fa­milial breast cancer and is associated with inher­ited mutation suppressor P53 gene.</a:t>
            </a:r>
          </a:p>
          <a:p>
            <a:r>
              <a:rPr lang="en-US" dirty="0"/>
              <a:t>• It is a rare autosomal dominant disorder.</a:t>
            </a:r>
          </a:p>
          <a:p>
            <a:r>
              <a:rPr lang="en-US" dirty="0"/>
              <a:t>• 90% of carriers will develop breast cancer by the age of 50.</a:t>
            </a:r>
          </a:p>
          <a:p>
            <a:r>
              <a:rPr lang="en-US" dirty="0"/>
              <a:t>• They also can have other </a:t>
            </a:r>
            <a:r>
              <a:rPr lang="en-US" dirty="0" err="1"/>
              <a:t>tumours</a:t>
            </a:r>
            <a:r>
              <a:rPr lang="en-US" dirty="0"/>
              <a:t> in childhood such as soft tissue sarcoma, osteosarcoma, leukemia.</a:t>
            </a:r>
          </a:p>
          <a:p>
            <a:endParaRPr lang="en-US" dirty="0"/>
          </a:p>
          <a:p>
            <a:r>
              <a:rPr lang="en-US" dirty="0"/>
              <a:t>b) Cowden’s disease (multiple hamartoma syn­drome)</a:t>
            </a:r>
          </a:p>
          <a:p>
            <a:r>
              <a:rPr lang="en-US" dirty="0"/>
              <a:t>• It is associated with </a:t>
            </a:r>
            <a:r>
              <a:rPr lang="en-US" dirty="0" err="1"/>
              <a:t>tumour</a:t>
            </a:r>
            <a:r>
              <a:rPr lang="en-US" dirty="0"/>
              <a:t> suppressor gene PTEN</a:t>
            </a:r>
          </a:p>
          <a:p>
            <a:r>
              <a:rPr lang="en-US" dirty="0"/>
              <a:t>• 30-50% of patients will develop breast cancer by 50 years of age.</a:t>
            </a:r>
          </a:p>
          <a:p>
            <a:r>
              <a:rPr lang="en-US" dirty="0"/>
              <a:t>• The lesions found in this syndrome are multiple facial trichilemmoma (pathognomonic), oral pap­illoma, bilateral breast cancer, </a:t>
            </a:r>
            <a:r>
              <a:rPr lang="en-US" dirty="0" err="1"/>
              <a:t>haemangiomas</a:t>
            </a:r>
            <a:r>
              <a:rPr lang="en-US" dirty="0"/>
              <a:t>, lipo­mas, thyroid </a:t>
            </a:r>
            <a:r>
              <a:rPr lang="en-US" dirty="0" err="1"/>
              <a:t>tumours</a:t>
            </a:r>
            <a:r>
              <a:rPr lang="en-US" dirty="0"/>
              <a:t>, etc.</a:t>
            </a:r>
          </a:p>
          <a:p>
            <a:r>
              <a:rPr lang="en-US" dirty="0"/>
              <a:t>c) Ataxia telangiectasia: It is associated with </a:t>
            </a:r>
            <a:r>
              <a:rPr lang="en-US" dirty="0" err="1"/>
              <a:t>haemangioma</a:t>
            </a:r>
            <a:r>
              <a:rPr lang="en-US" dirty="0"/>
              <a:t> and carcinoma breast.</a:t>
            </a:r>
          </a:p>
          <a:p>
            <a:r>
              <a:rPr lang="en-US" dirty="0"/>
              <a:t>3. Chromosomal abnormalities have been found in short arm of chromosome 17 in women with a family history of carcinoma of the breast. BRCA-1 and BRCA - 2 are the genes associated with increased risk</a:t>
            </a:r>
          </a:p>
        </p:txBody>
      </p:sp>
    </p:spTree>
    <p:extLst>
      <p:ext uri="{BB962C8B-B14F-4D97-AF65-F5344CB8AC3E}">
        <p14:creationId xmlns:p14="http://schemas.microsoft.com/office/powerpoint/2010/main" val="25689558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15CCA8B-86F0-486F-8D9E-BD1A25D21986}"/>
              </a:ext>
            </a:extLst>
          </p:cNvPr>
          <p:cNvSpPr>
            <a:spLocks noGrp="1"/>
          </p:cNvSpPr>
          <p:nvPr>
            <p:ph sz="quarter" idx="13"/>
          </p:nvPr>
        </p:nvSpPr>
        <p:spPr>
          <a:xfrm>
            <a:off x="180909" y="235733"/>
            <a:ext cx="11780249" cy="6360049"/>
          </a:xfrm>
        </p:spPr>
        <p:txBody>
          <a:bodyPr>
            <a:normAutofit lnSpcReduction="10000"/>
          </a:bodyPr>
          <a:lstStyle/>
          <a:p>
            <a:r>
              <a:rPr lang="en-US" dirty="0"/>
              <a:t>4. Diet: Increased risk has been found in postmenopausal obese women and is due to increased synthesis of </a:t>
            </a:r>
            <a:r>
              <a:rPr lang="en-US" dirty="0" err="1"/>
              <a:t>oestrogen</a:t>
            </a:r>
            <a:r>
              <a:rPr lang="en-US" dirty="0"/>
              <a:t> (</a:t>
            </a:r>
            <a:r>
              <a:rPr lang="en-US" dirty="0" err="1"/>
              <a:t>oestradiol</a:t>
            </a:r>
            <a:r>
              <a:rPr lang="en-US" dirty="0"/>
              <a:t>) in the body fat. Alcohol intake is associated with a 1.5 fold increased risk of breast cancer. Vit C may have protective value. Increased intake of saturated fats and reduced intake of </a:t>
            </a:r>
            <a:r>
              <a:rPr lang="en-US" dirty="0" err="1"/>
              <a:t>phytooestrogens</a:t>
            </a:r>
            <a:r>
              <a:rPr lang="en-US" dirty="0"/>
              <a:t> increases risk.</a:t>
            </a:r>
          </a:p>
          <a:p>
            <a:r>
              <a:rPr lang="en-US" dirty="0"/>
              <a:t>5. Endocrinal causes:</a:t>
            </a:r>
          </a:p>
          <a:p>
            <a:r>
              <a:rPr lang="en-US" dirty="0"/>
              <a:t>a. Longer the cumulative period of menstruation more the risk (Early menarche and late menopause)</a:t>
            </a:r>
          </a:p>
          <a:p>
            <a:r>
              <a:rPr lang="en-US" dirty="0"/>
              <a:t>b. More the cumulative period of lactation better the protection (More children, each child breast fed longer)</a:t>
            </a:r>
          </a:p>
          <a:p>
            <a:r>
              <a:rPr lang="en-US" dirty="0"/>
              <a:t>c. More abortions and each occurring later increases risk.</a:t>
            </a:r>
          </a:p>
          <a:p>
            <a:r>
              <a:rPr lang="en-US" dirty="0"/>
              <a:t>d. More </a:t>
            </a:r>
            <a:r>
              <a:rPr lang="en-US" dirty="0" err="1"/>
              <a:t>oestrogen</a:t>
            </a:r>
            <a:r>
              <a:rPr lang="en-US" dirty="0"/>
              <a:t> content in OCP and OCP taken early in the reproductive life (before first pregnancy) increases risk.</a:t>
            </a:r>
          </a:p>
          <a:p>
            <a:r>
              <a:rPr lang="en-US" dirty="0"/>
              <a:t>e. HRT increases risk if the estrogen content is higher and if taken for more than 5 years.</a:t>
            </a:r>
          </a:p>
          <a:p>
            <a:r>
              <a:rPr lang="en-US" dirty="0"/>
              <a:t>6. Female sex itself is a risk factor as only 1% of pa­tients with breast cancer are males.</a:t>
            </a:r>
          </a:p>
          <a:p>
            <a:r>
              <a:rPr lang="en-US" dirty="0"/>
              <a:t>7. Geographical: Carcinoma of the breast is the dis­ease of WHITE, WESTERN, WOMEN. It is rare in Japan and Taiwan. Genetic predisposition exists in a few cases, especially in bilateral breast carcinoma.</a:t>
            </a:r>
            <a:endParaRPr lang="ru-RU" dirty="0"/>
          </a:p>
        </p:txBody>
      </p:sp>
    </p:spTree>
    <p:extLst>
      <p:ext uri="{BB962C8B-B14F-4D97-AF65-F5344CB8AC3E}">
        <p14:creationId xmlns:p14="http://schemas.microsoft.com/office/powerpoint/2010/main" val="36893410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0220D3C-3903-462C-AC16-C9FA85735AAD}"/>
              </a:ext>
            </a:extLst>
          </p:cNvPr>
          <p:cNvSpPr>
            <a:spLocks noGrp="1"/>
          </p:cNvSpPr>
          <p:nvPr>
            <p:ph sz="quarter" idx="13"/>
          </p:nvPr>
        </p:nvSpPr>
        <p:spPr>
          <a:xfrm>
            <a:off x="275665" y="181535"/>
            <a:ext cx="11685494" cy="6313393"/>
          </a:xfrm>
        </p:spPr>
        <p:txBody>
          <a:bodyPr>
            <a:normAutofit lnSpcReduction="10000"/>
          </a:bodyPr>
          <a:lstStyle/>
          <a:p>
            <a:r>
              <a:rPr lang="en-US" b="1" dirty="0"/>
              <a:t>PATHOLOGY</a:t>
            </a:r>
          </a:p>
          <a:p>
            <a:r>
              <a:rPr lang="en-US" dirty="0"/>
              <a:t>• Majority of the </a:t>
            </a:r>
            <a:r>
              <a:rPr lang="en-US" dirty="0" err="1"/>
              <a:t>tumours</a:t>
            </a:r>
            <a:r>
              <a:rPr lang="en-US" dirty="0"/>
              <a:t> arise in the ductal epithelium (90%) which is called the ductal carcinoma and about 10% arise within lobular epithelium (lobular cancer). Those that infiltrate basement membrane it are called infiltrating and which do not are called noninfiltrating.</a:t>
            </a:r>
          </a:p>
          <a:p>
            <a:r>
              <a:rPr lang="en-US" sz="2800" b="1" dirty="0"/>
              <a:t>Infiltrating carcinomas</a:t>
            </a:r>
          </a:p>
          <a:p>
            <a:r>
              <a:rPr lang="en-US" dirty="0"/>
              <a:t>Scirrhous carcinoma</a:t>
            </a:r>
          </a:p>
          <a:p>
            <a:r>
              <a:rPr lang="en-US" dirty="0"/>
              <a:t>• It is the most common form seen in about 60-75% of patients. In this variety, there </a:t>
            </a:r>
            <a:r>
              <a:rPr lang="en-US" dirty="0" err="1"/>
              <a:t>isincreased</a:t>
            </a:r>
            <a:r>
              <a:rPr lang="en-US" dirty="0"/>
              <a:t> fibrotic reaction and less cellular reaction. It presents as a hard lump. Hence the name, scirrhous carcinoma. It pro­duces grating sound when it is cut. Cut surfaces are concave. The chalky white necrosis and calcification may be visible occasionally. This is the type of lesion which </a:t>
            </a:r>
            <a:r>
              <a:rPr lang="en-US" dirty="0" err="1"/>
              <a:t>producesretraction</a:t>
            </a:r>
            <a:r>
              <a:rPr lang="en-US" dirty="0"/>
              <a:t> of the nipple, infiltration of the skin and fixity to the chest wall.</a:t>
            </a:r>
          </a:p>
          <a:p>
            <a:r>
              <a:rPr lang="en-US" dirty="0"/>
              <a:t>• Malignant cells are round to polygonal with dark nu­clei. Perivascular and perineural </a:t>
            </a:r>
            <a:r>
              <a:rPr lang="en-US" dirty="0" err="1"/>
              <a:t>spaceinfiltration</a:t>
            </a:r>
            <a:r>
              <a:rPr lang="en-US" dirty="0"/>
              <a:t> is common.</a:t>
            </a:r>
          </a:p>
          <a:p>
            <a:r>
              <a:rPr lang="en-US" dirty="0"/>
              <a:t>• Atrophic scirrhous is an infiltrating duct carcinoma seen in elderly patients when there is atrophy of the breast.</a:t>
            </a:r>
            <a:endParaRPr lang="ru-RU" dirty="0"/>
          </a:p>
        </p:txBody>
      </p:sp>
    </p:spTree>
    <p:extLst>
      <p:ext uri="{BB962C8B-B14F-4D97-AF65-F5344CB8AC3E}">
        <p14:creationId xmlns:p14="http://schemas.microsoft.com/office/powerpoint/2010/main" val="31889241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985AA01-0E2F-47DE-B115-FA185328CDB2}"/>
              </a:ext>
            </a:extLst>
          </p:cNvPr>
          <p:cNvSpPr>
            <a:spLocks noGrp="1"/>
          </p:cNvSpPr>
          <p:nvPr>
            <p:ph sz="quarter" idx="13"/>
          </p:nvPr>
        </p:nvSpPr>
        <p:spPr>
          <a:xfrm>
            <a:off x="215153" y="168088"/>
            <a:ext cx="11806518" cy="6474759"/>
          </a:xfrm>
        </p:spPr>
        <p:txBody>
          <a:bodyPr>
            <a:normAutofit fontScale="92500"/>
          </a:bodyPr>
          <a:lstStyle/>
          <a:p>
            <a:r>
              <a:rPr lang="en-US" b="1" dirty="0"/>
              <a:t>Medullary carcinoma of the breast</a:t>
            </a:r>
          </a:p>
          <a:p>
            <a:r>
              <a:rPr lang="en-US" dirty="0"/>
              <a:t>• It is seen in around 15% of cases. It tends to occur in well formed breasts in the reproductive age group and it feels more soft than hard. In addition to undifferentiated cells, occasionally well differentiated gland formation is present. Hence the name, medullary ad­enocarcinoma; Presence of lymphatic infiltration is thought to represent a good host response, thus indicat­ing a good prognosis.</a:t>
            </a:r>
          </a:p>
          <a:p>
            <a:endParaRPr lang="en-US" dirty="0"/>
          </a:p>
          <a:p>
            <a:r>
              <a:rPr lang="en-US" b="1" dirty="0"/>
              <a:t>Inflammatory carcinoma</a:t>
            </a:r>
          </a:p>
          <a:p>
            <a:r>
              <a:rPr lang="en-US" dirty="0"/>
              <a:t>• It constitutes less than 1 % of all cases of carcinoma breast.</a:t>
            </a:r>
          </a:p>
          <a:p>
            <a:r>
              <a:rPr lang="en-US" dirty="0"/>
              <a:t>• Predominantly seen during pregnancy and lactation.</a:t>
            </a:r>
          </a:p>
          <a:p>
            <a:r>
              <a:rPr lang="en-US" dirty="0"/>
              <a:t>• Malignancy grows so rapidly to invade more than half of the breast tissue.</a:t>
            </a:r>
          </a:p>
          <a:p>
            <a:r>
              <a:rPr lang="en-US" dirty="0"/>
              <a:t>• Redness, pain and sudden enlargement appear so sud­denly that it is diagnosed as breast abscess. Hence the name, mastitis </a:t>
            </a:r>
            <a:r>
              <a:rPr lang="en-US" dirty="0" err="1"/>
              <a:t>carcinomatosa</a:t>
            </a:r>
            <a:r>
              <a:rPr lang="en-US" dirty="0"/>
              <a:t>. It is differentiated from breast abscess by absence of fever and presence of gross </a:t>
            </a:r>
            <a:r>
              <a:rPr lang="en-US" dirty="0" err="1"/>
              <a:t>peau</a:t>
            </a:r>
            <a:r>
              <a:rPr lang="en-US" dirty="0"/>
              <a:t> </a:t>
            </a:r>
            <a:r>
              <a:rPr lang="en-US" dirty="0" err="1"/>
              <a:t>d’orange</a:t>
            </a:r>
            <a:r>
              <a:rPr lang="en-US" dirty="0"/>
              <a:t> due to blockage of subdermal lymphatics.</a:t>
            </a:r>
          </a:p>
          <a:p>
            <a:r>
              <a:rPr lang="en-US" dirty="0"/>
              <a:t>• Blunder biopsy (incision) should not be done thinking that it is an abscess.</a:t>
            </a:r>
          </a:p>
          <a:p>
            <a:r>
              <a:rPr lang="en-US" dirty="0"/>
              <a:t>• This variety has the worst prognosis.</a:t>
            </a:r>
          </a:p>
          <a:p>
            <a:r>
              <a:rPr lang="en-US" dirty="0"/>
              <a:t>It comes under staging T4I)</a:t>
            </a:r>
            <a:endParaRPr lang="ru-RU" dirty="0"/>
          </a:p>
        </p:txBody>
      </p:sp>
    </p:spTree>
    <p:extLst>
      <p:ext uri="{BB962C8B-B14F-4D97-AF65-F5344CB8AC3E}">
        <p14:creationId xmlns:p14="http://schemas.microsoft.com/office/powerpoint/2010/main" val="12074964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F1BD842-D43E-4D6A-9845-9A6985EA2BD9}"/>
              </a:ext>
            </a:extLst>
          </p:cNvPr>
          <p:cNvSpPr>
            <a:spLocks noGrp="1"/>
          </p:cNvSpPr>
          <p:nvPr>
            <p:ph sz="quarter" idx="13"/>
          </p:nvPr>
        </p:nvSpPr>
        <p:spPr>
          <a:xfrm>
            <a:off x="235323" y="215153"/>
            <a:ext cx="11746005" cy="6313393"/>
          </a:xfrm>
        </p:spPr>
        <p:txBody>
          <a:bodyPr/>
          <a:lstStyle/>
          <a:p>
            <a:r>
              <a:rPr lang="en-US" b="1" dirty="0"/>
              <a:t>Paget’s disease of the nipple</a:t>
            </a:r>
          </a:p>
          <a:p>
            <a:r>
              <a:rPr lang="en-US" dirty="0"/>
              <a:t>• It is a misnomer. It is not a disease of the nipple but an intraductal carcinoma involving excretory ducts which infiltrates nipple and areola early.</a:t>
            </a:r>
          </a:p>
          <a:p>
            <a:r>
              <a:rPr lang="en-US" dirty="0"/>
              <a:t>• Nipple can be ulcerated, fissured, cracked and oozing is present.</a:t>
            </a:r>
          </a:p>
          <a:p>
            <a:r>
              <a:rPr lang="en-US" dirty="0"/>
              <a:t>• In advanced cases, entire nipple is destroyed (ulcer­ated).</a:t>
            </a:r>
          </a:p>
          <a:p>
            <a:r>
              <a:rPr lang="en-US" dirty="0"/>
              <a:t>• Lump appears much later than changes in the nipple.</a:t>
            </a:r>
          </a:p>
          <a:p>
            <a:r>
              <a:rPr lang="en-US" dirty="0"/>
              <a:t>• Microscopically, large; hyperchromatic cells with clear cytoplasm or clear halo which represents intrac­ellular accumulation of mucopolysaccharides is seen. These cells are called </a:t>
            </a:r>
            <a:r>
              <a:rPr lang="en-US" dirty="0" err="1"/>
              <a:t>Pagets</a:t>
            </a:r>
            <a:r>
              <a:rPr lang="en-US" dirty="0"/>
              <a:t> cells.</a:t>
            </a:r>
          </a:p>
          <a:p>
            <a:r>
              <a:rPr lang="en-US" b="1" dirty="0"/>
              <a:t>Colloid carcinoma</a:t>
            </a:r>
          </a:p>
          <a:p>
            <a:r>
              <a:rPr lang="en-US" dirty="0"/>
              <a:t>• It is diagnosed because of production of mucin, intracellularly and extracellularly. Prognosis of this is better than other infiltrating duct carcinomas.</a:t>
            </a:r>
            <a:endParaRPr lang="ru-RU" dirty="0"/>
          </a:p>
        </p:txBody>
      </p:sp>
    </p:spTree>
    <p:extLst>
      <p:ext uri="{BB962C8B-B14F-4D97-AF65-F5344CB8AC3E}">
        <p14:creationId xmlns:p14="http://schemas.microsoft.com/office/powerpoint/2010/main" val="23019278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DB28BE4-3F2F-43A5-B0A9-17E13D46C756}"/>
              </a:ext>
            </a:extLst>
          </p:cNvPr>
          <p:cNvSpPr>
            <a:spLocks noGrp="1"/>
          </p:cNvSpPr>
          <p:nvPr>
            <p:ph sz="quarter" idx="13"/>
          </p:nvPr>
        </p:nvSpPr>
        <p:spPr>
          <a:xfrm>
            <a:off x="147917" y="161365"/>
            <a:ext cx="11833411" cy="6508375"/>
          </a:xfrm>
        </p:spPr>
        <p:txBody>
          <a:bodyPr>
            <a:normAutofit fontScale="70000" lnSpcReduction="20000"/>
          </a:bodyPr>
          <a:lstStyle/>
          <a:p>
            <a:r>
              <a:rPr lang="en-US" b="1" dirty="0"/>
              <a:t>NON-INFILTRATIVE LESIONS </a:t>
            </a:r>
          </a:p>
          <a:p>
            <a:r>
              <a:rPr lang="en-US" dirty="0"/>
              <a:t>Carcinoma in situ</a:t>
            </a:r>
          </a:p>
          <a:p>
            <a:r>
              <a:rPr lang="en-US" dirty="0"/>
              <a:t>• It can be Ductal - Ductal Carcinoma In Situ (DCIS)</a:t>
            </a:r>
          </a:p>
          <a:p>
            <a:r>
              <a:rPr lang="en-US" dirty="0"/>
              <a:t>• Lobular - Lobular Carcinoma In Situ (LCIS) This is a type of cancer without infiltration of epi­thelial basement membrane.</a:t>
            </a:r>
          </a:p>
          <a:p>
            <a:endParaRPr lang="en-US" dirty="0"/>
          </a:p>
          <a:p>
            <a:r>
              <a:rPr lang="en-US" b="1" dirty="0"/>
              <a:t>Lobular carcinoma is more dangerous because itis multifocal and bilateral.</a:t>
            </a:r>
          </a:p>
          <a:p>
            <a:r>
              <a:rPr lang="en-US" dirty="0"/>
              <a:t>• Lobular carcinoma refers to a lesion developing from the acini or terminal </a:t>
            </a:r>
            <a:r>
              <a:rPr lang="en-US" dirty="0" err="1"/>
              <a:t>ductules</a:t>
            </a:r>
            <a:r>
              <a:rPr lang="en-US" dirty="0"/>
              <a:t> of the lobule.</a:t>
            </a:r>
          </a:p>
          <a:p>
            <a:r>
              <a:rPr lang="en-US" dirty="0"/>
              <a:t>• Most in-situ carcinomas are diagnosed because of mam­mography and most of the breast conserving surgery is done in this group of patients.</a:t>
            </a:r>
          </a:p>
          <a:p>
            <a:endParaRPr lang="en-US" dirty="0"/>
          </a:p>
          <a:p>
            <a:r>
              <a:rPr lang="en-US" b="1" dirty="0" err="1"/>
              <a:t>Comedo</a:t>
            </a:r>
            <a:r>
              <a:rPr lang="en-US" b="1" dirty="0"/>
              <a:t> carcinoma of breast</a:t>
            </a:r>
          </a:p>
          <a:p>
            <a:r>
              <a:rPr lang="en-US" dirty="0"/>
              <a:t>• </a:t>
            </a:r>
            <a:r>
              <a:rPr lang="en-US" dirty="0" err="1"/>
              <a:t>Comedos</a:t>
            </a:r>
            <a:r>
              <a:rPr lang="en-US" dirty="0"/>
              <a:t> means cast or plug. It is a peripheral carci­noma wherein the </a:t>
            </a:r>
            <a:r>
              <a:rPr lang="en-US" dirty="0" err="1"/>
              <a:t>tumour</a:t>
            </a:r>
            <a:r>
              <a:rPr lang="en-US" dirty="0"/>
              <a:t> cells block the </a:t>
            </a:r>
            <a:r>
              <a:rPr lang="en-US" dirty="0" err="1"/>
              <a:t>ductules</a:t>
            </a:r>
            <a:r>
              <a:rPr lang="en-US" dirty="0"/>
              <a:t> by forming a cast or plug producing a small cystic lesion. It is an example of </a:t>
            </a:r>
            <a:r>
              <a:rPr lang="en-US" dirty="0" err="1"/>
              <a:t>intracystic</a:t>
            </a:r>
            <a:r>
              <a:rPr lang="en-US" dirty="0"/>
              <a:t> carcinoma.</a:t>
            </a:r>
          </a:p>
          <a:p>
            <a:endParaRPr lang="en-US" dirty="0"/>
          </a:p>
          <a:p>
            <a:r>
              <a:rPr lang="en-US" b="1" dirty="0"/>
              <a:t>CLINICAL FEATURES OF CARCINOMA BREAST</a:t>
            </a:r>
          </a:p>
          <a:p>
            <a:r>
              <a:rPr lang="en-US" dirty="0"/>
              <a:t>• Lump in the breast is the most common presentation. It is the breast tissue in the upper and outer quadrant which is most frequently involved (65%). Typically it is hard and irregular but it can also be firm.</a:t>
            </a:r>
          </a:p>
          <a:p>
            <a:r>
              <a:rPr lang="en-US" dirty="0"/>
              <a:t>• Bleeding per nipple is an uncommon symptom of carci­noma of the breast. It involves multiple ducts and is unilateral.</a:t>
            </a:r>
          </a:p>
          <a:p>
            <a:r>
              <a:rPr lang="en-US" dirty="0"/>
              <a:t>• Fixation to the skin, ulceration, </a:t>
            </a:r>
            <a:r>
              <a:rPr lang="en-US" dirty="0" err="1"/>
              <a:t>peau</a:t>
            </a:r>
            <a:r>
              <a:rPr lang="en-US" dirty="0"/>
              <a:t> </a:t>
            </a:r>
            <a:r>
              <a:rPr lang="en-US" dirty="0" err="1"/>
              <a:t>d’orange</a:t>
            </a:r>
            <a:r>
              <a:rPr lang="en-US" dirty="0"/>
              <a:t>, fixation to pectorals and chest wall occurs late.</a:t>
            </a:r>
          </a:p>
          <a:p>
            <a:r>
              <a:rPr lang="en-US" dirty="0"/>
              <a:t>• About 5% of patients present with bony metastasis giving rise to bony pains i.e. pathological fractures, paraple­gia, quadriplegia, etc.</a:t>
            </a:r>
            <a:endParaRPr lang="ru-RU" dirty="0"/>
          </a:p>
        </p:txBody>
      </p:sp>
    </p:spTree>
    <p:extLst>
      <p:ext uri="{BB962C8B-B14F-4D97-AF65-F5344CB8AC3E}">
        <p14:creationId xmlns:p14="http://schemas.microsoft.com/office/powerpoint/2010/main" val="10856147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50D40A2-6ED1-4542-B9D0-8055ECC4EB6A}"/>
              </a:ext>
            </a:extLst>
          </p:cNvPr>
          <p:cNvSpPr>
            <a:spLocks noGrp="1"/>
          </p:cNvSpPr>
          <p:nvPr>
            <p:ph sz="quarter" idx="13"/>
          </p:nvPr>
        </p:nvSpPr>
        <p:spPr>
          <a:xfrm>
            <a:off x="141193" y="114300"/>
            <a:ext cx="11873753" cy="6568888"/>
          </a:xfrm>
        </p:spPr>
        <p:txBody>
          <a:bodyPr>
            <a:normAutofit fontScale="92500" lnSpcReduction="10000"/>
          </a:bodyPr>
          <a:lstStyle/>
          <a:p>
            <a:r>
              <a:rPr lang="en-US" b="1" dirty="0"/>
              <a:t>TNM STAGING SYSTEM FOR BREAST CANCER</a:t>
            </a:r>
          </a:p>
          <a:p>
            <a:r>
              <a:rPr lang="en-US" dirty="0"/>
              <a:t>(AJCC cancer staging Manual, Col. 6, New York, 2002, </a:t>
            </a:r>
            <a:r>
              <a:rPr lang="en-US" dirty="0" err="1"/>
              <a:t>Spinger</a:t>
            </a:r>
            <a:r>
              <a:rPr lang="en-US" dirty="0"/>
              <a:t> PP 227-228)</a:t>
            </a:r>
          </a:p>
          <a:p>
            <a:r>
              <a:rPr lang="en-US" sz="2600" b="1" i="1" dirty="0" err="1"/>
              <a:t>Tumour</a:t>
            </a:r>
            <a:endParaRPr lang="en-US" sz="2600" b="1" i="1" dirty="0"/>
          </a:p>
          <a:p>
            <a:r>
              <a:rPr lang="en-US" dirty="0"/>
              <a:t>Tis </a:t>
            </a:r>
            <a:r>
              <a:rPr lang="en-US" dirty="0" err="1"/>
              <a:t>Tumour</a:t>
            </a:r>
            <a:r>
              <a:rPr lang="en-US" dirty="0"/>
              <a:t> in-situ</a:t>
            </a:r>
          </a:p>
          <a:p>
            <a:r>
              <a:rPr lang="en-US" dirty="0"/>
              <a:t>Tx Primary </a:t>
            </a:r>
            <a:r>
              <a:rPr lang="en-US" dirty="0" err="1"/>
              <a:t>tumour</a:t>
            </a:r>
            <a:r>
              <a:rPr lang="en-US" dirty="0"/>
              <a:t> cannot be assessed </a:t>
            </a:r>
          </a:p>
          <a:p>
            <a:r>
              <a:rPr lang="en-US" dirty="0"/>
              <a:t>T0  No evidence of primary </a:t>
            </a:r>
            <a:r>
              <a:rPr lang="en-US" dirty="0" err="1"/>
              <a:t>tumour</a:t>
            </a:r>
            <a:r>
              <a:rPr lang="en-US" dirty="0"/>
              <a:t> </a:t>
            </a:r>
          </a:p>
          <a:p>
            <a:r>
              <a:rPr lang="en-US" dirty="0"/>
              <a:t>T 1  </a:t>
            </a:r>
            <a:r>
              <a:rPr lang="en-US" dirty="0" err="1"/>
              <a:t>Tumour</a:t>
            </a:r>
            <a:r>
              <a:rPr lang="en-US" dirty="0"/>
              <a:t> 2 cm or less in greatest dimensions</a:t>
            </a:r>
          </a:p>
          <a:p>
            <a:r>
              <a:rPr lang="en-US" dirty="0"/>
              <a:t>T2  </a:t>
            </a:r>
            <a:r>
              <a:rPr lang="en-US" dirty="0" err="1"/>
              <a:t>Tumour</a:t>
            </a:r>
            <a:r>
              <a:rPr lang="en-US" dirty="0"/>
              <a:t> more than 2 </a:t>
            </a:r>
            <a:r>
              <a:rPr lang="en-US" dirty="0" err="1"/>
              <a:t>cms</a:t>
            </a:r>
            <a:r>
              <a:rPr lang="en-US" dirty="0"/>
              <a:t> but not more than 5 cm. in  the greatest dimensions</a:t>
            </a:r>
          </a:p>
          <a:p>
            <a:r>
              <a:rPr lang="en-US" dirty="0"/>
              <a:t>T 3  </a:t>
            </a:r>
            <a:r>
              <a:rPr lang="en-US" dirty="0" err="1"/>
              <a:t>Tumour</a:t>
            </a:r>
            <a:r>
              <a:rPr lang="en-US" dirty="0"/>
              <a:t> more than 5 cm in the greatest dimensions</a:t>
            </a:r>
          </a:p>
          <a:p>
            <a:r>
              <a:rPr lang="en-US" dirty="0"/>
              <a:t>T4  </a:t>
            </a:r>
            <a:r>
              <a:rPr lang="en-US" dirty="0" err="1"/>
              <a:t>Tumour</a:t>
            </a:r>
            <a:r>
              <a:rPr lang="en-US" dirty="0"/>
              <a:t> of any size with direct extensions </a:t>
            </a:r>
          </a:p>
          <a:p>
            <a:r>
              <a:rPr lang="en-US" dirty="0"/>
              <a:t>       (a) to chest wall or (b) to skin</a:t>
            </a:r>
          </a:p>
          <a:p>
            <a:r>
              <a:rPr lang="en-US" dirty="0"/>
              <a:t>T4a  Extension to chest wall, not including pectoralis  muscle.</a:t>
            </a:r>
          </a:p>
          <a:p>
            <a:r>
              <a:rPr lang="en-US" dirty="0"/>
              <a:t>T4b  Involvement of skin in the form of </a:t>
            </a:r>
            <a:r>
              <a:rPr lang="en-US" dirty="0" err="1"/>
              <a:t>oedema</a:t>
            </a:r>
            <a:r>
              <a:rPr lang="en-US" dirty="0"/>
              <a:t>, ul­ceration or satellite skin nodules.</a:t>
            </a:r>
          </a:p>
          <a:p>
            <a:r>
              <a:rPr lang="en-US" dirty="0"/>
              <a:t>T4c  Both T4a and T4b </a:t>
            </a:r>
          </a:p>
          <a:p>
            <a:r>
              <a:rPr lang="en-US" dirty="0"/>
              <a:t>T4d  Mastitis </a:t>
            </a:r>
            <a:r>
              <a:rPr lang="en-US" dirty="0" err="1"/>
              <a:t>carcinomatosa</a:t>
            </a:r>
            <a:endParaRPr lang="en-US" dirty="0"/>
          </a:p>
        </p:txBody>
      </p:sp>
    </p:spTree>
    <p:extLst>
      <p:ext uri="{BB962C8B-B14F-4D97-AF65-F5344CB8AC3E}">
        <p14:creationId xmlns:p14="http://schemas.microsoft.com/office/powerpoint/2010/main" val="3484119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50D40A2-6ED1-4542-B9D0-8055ECC4EB6A}"/>
              </a:ext>
            </a:extLst>
          </p:cNvPr>
          <p:cNvSpPr>
            <a:spLocks noGrp="1"/>
          </p:cNvSpPr>
          <p:nvPr>
            <p:ph sz="quarter" idx="13"/>
          </p:nvPr>
        </p:nvSpPr>
        <p:spPr>
          <a:xfrm>
            <a:off x="141193" y="114300"/>
            <a:ext cx="11873753" cy="6568888"/>
          </a:xfrm>
        </p:spPr>
        <p:txBody>
          <a:bodyPr>
            <a:normAutofit lnSpcReduction="10000"/>
          </a:bodyPr>
          <a:lstStyle/>
          <a:p>
            <a:r>
              <a:rPr lang="en-US" sz="2800" b="1" dirty="0"/>
              <a:t>TNM STAGING SYSTEM FOR BREAST CANCER</a:t>
            </a:r>
          </a:p>
          <a:p>
            <a:r>
              <a:rPr lang="en-US" b="1" dirty="0"/>
              <a:t>Nodal status</a:t>
            </a:r>
          </a:p>
          <a:p>
            <a:r>
              <a:rPr lang="en-US" dirty="0" err="1"/>
              <a:t>Nx</a:t>
            </a:r>
            <a:r>
              <a:rPr lang="en-US" dirty="0"/>
              <a:t> Regional lymph nodes cannot be assessed (</a:t>
            </a:r>
            <a:r>
              <a:rPr lang="en-US" dirty="0" err="1"/>
              <a:t>eg.</a:t>
            </a:r>
            <a:r>
              <a:rPr lang="en-US" dirty="0"/>
              <a:t> pre­viously removed)</a:t>
            </a:r>
          </a:p>
          <a:p>
            <a:r>
              <a:rPr lang="en-US" dirty="0"/>
              <a:t>N0 No regional lymph node metastasis </a:t>
            </a:r>
          </a:p>
          <a:p>
            <a:r>
              <a:rPr lang="en-US" dirty="0"/>
              <a:t>N 1 Mobile ipsilateral axillary lymph nodes </a:t>
            </a:r>
          </a:p>
          <a:p>
            <a:r>
              <a:rPr lang="en-US" dirty="0"/>
              <a:t>N2a Fixed (either to one another or to other structures) </a:t>
            </a:r>
          </a:p>
          <a:p>
            <a:r>
              <a:rPr lang="en-US" dirty="0"/>
              <a:t>N2b Metastasis only in clinically apparent ipsilateral in­ </a:t>
            </a:r>
            <a:r>
              <a:rPr lang="en-US" dirty="0" err="1"/>
              <a:t>ternal</a:t>
            </a:r>
            <a:r>
              <a:rPr lang="en-US" dirty="0"/>
              <a:t> mammary nodes and in the absence of clini­cally evident axillary </a:t>
            </a:r>
            <a:r>
              <a:rPr lang="en-US" dirty="0" err="1"/>
              <a:t>lymphnode</a:t>
            </a:r>
            <a:r>
              <a:rPr lang="en-US" dirty="0"/>
              <a:t> metastasis.</a:t>
            </a:r>
          </a:p>
          <a:p>
            <a:r>
              <a:rPr lang="en-US" dirty="0"/>
              <a:t>N3a Ipsilateral infraclavicular lymph node and axillary  lymph nodes.</a:t>
            </a:r>
          </a:p>
          <a:p>
            <a:r>
              <a:rPr lang="en-US" dirty="0"/>
              <a:t>N3b Ipsilateral internal mammary lymph nodes and ax­illary lymph nodes.</a:t>
            </a:r>
          </a:p>
          <a:p>
            <a:r>
              <a:rPr lang="en-US" dirty="0"/>
              <a:t>N3c Ipsilateral supraclavicular lymph nodes.</a:t>
            </a:r>
          </a:p>
          <a:p>
            <a:r>
              <a:rPr lang="en-US" b="1" dirty="0"/>
              <a:t>Metastasis</a:t>
            </a:r>
          </a:p>
          <a:p>
            <a:r>
              <a:rPr lang="en-US" dirty="0"/>
              <a:t>Mx Distant metastasis cannot be assessed.</a:t>
            </a:r>
          </a:p>
          <a:p>
            <a:r>
              <a:rPr lang="en-US" dirty="0"/>
              <a:t>M0 No distant metastasis.</a:t>
            </a:r>
          </a:p>
          <a:p>
            <a:r>
              <a:rPr lang="en-US" dirty="0"/>
              <a:t>M 1 Distant Metastasis.</a:t>
            </a:r>
          </a:p>
          <a:p>
            <a:endParaRPr lang="en-US" dirty="0"/>
          </a:p>
        </p:txBody>
      </p:sp>
    </p:spTree>
    <p:extLst>
      <p:ext uri="{BB962C8B-B14F-4D97-AF65-F5344CB8AC3E}">
        <p14:creationId xmlns:p14="http://schemas.microsoft.com/office/powerpoint/2010/main" val="33901356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7B0DB39-E4AA-44B8-A525-48E2D3020715}"/>
              </a:ext>
            </a:extLst>
          </p:cNvPr>
          <p:cNvSpPr>
            <a:spLocks noGrp="1"/>
          </p:cNvSpPr>
          <p:nvPr>
            <p:ph sz="quarter" idx="13"/>
          </p:nvPr>
        </p:nvSpPr>
        <p:spPr>
          <a:xfrm>
            <a:off x="201706" y="134471"/>
            <a:ext cx="11564470" cy="6219263"/>
          </a:xfrm>
        </p:spPr>
        <p:txBody>
          <a:bodyPr>
            <a:normAutofit/>
          </a:bodyPr>
          <a:lstStyle/>
          <a:p>
            <a:r>
              <a:rPr lang="en-US" dirty="0"/>
              <a:t>MANCHESTER STAGING</a:t>
            </a:r>
          </a:p>
          <a:p>
            <a:endParaRPr lang="en-US" dirty="0"/>
          </a:p>
          <a:p>
            <a:r>
              <a:rPr lang="en-US" dirty="0"/>
              <a:t>Stage 1 </a:t>
            </a:r>
            <a:r>
              <a:rPr lang="en-US" dirty="0" err="1"/>
              <a:t>Tumour</a:t>
            </a:r>
            <a:r>
              <a:rPr lang="en-US" dirty="0"/>
              <a:t> confined to breast tissue, not fixed to pectoralis major, not fixed to chest wall, no nodes in the axilla, no metastasis.</a:t>
            </a:r>
          </a:p>
          <a:p>
            <a:r>
              <a:rPr lang="en-US" dirty="0"/>
              <a:t>Stage 2 </a:t>
            </a:r>
            <a:r>
              <a:rPr lang="en-US" dirty="0" err="1"/>
              <a:t>Tumour</a:t>
            </a:r>
            <a:r>
              <a:rPr lang="en-US" dirty="0"/>
              <a:t> of any size with </a:t>
            </a:r>
            <a:r>
              <a:rPr lang="en-US" dirty="0" err="1"/>
              <a:t>peau</a:t>
            </a:r>
            <a:r>
              <a:rPr lang="en-US" dirty="0"/>
              <a:t> </a:t>
            </a:r>
            <a:r>
              <a:rPr lang="en-US" dirty="0" err="1"/>
              <a:t>d’orange</a:t>
            </a:r>
            <a:r>
              <a:rPr lang="en-US" dirty="0"/>
              <a:t> or infiltration of skin less than the size of the </a:t>
            </a:r>
            <a:r>
              <a:rPr lang="en-US" dirty="0" err="1"/>
              <a:t>tumour</a:t>
            </a:r>
            <a:r>
              <a:rPr lang="en-US" dirty="0"/>
              <a:t>, </a:t>
            </a:r>
            <a:r>
              <a:rPr lang="en-US" dirty="0" err="1"/>
              <a:t>tumour</a:t>
            </a:r>
            <a:r>
              <a:rPr lang="en-US" dirty="0"/>
              <a:t> not fixed to pectoralis major/ chest wall. Axillary nodes are palpable/mobile (N1), no metastasis.</a:t>
            </a:r>
          </a:p>
          <a:p>
            <a:r>
              <a:rPr lang="en-US" dirty="0"/>
              <a:t>Stage 3 Involvement of skin or </a:t>
            </a:r>
            <a:r>
              <a:rPr lang="en-US" dirty="0" err="1"/>
              <a:t>peau</a:t>
            </a:r>
            <a:r>
              <a:rPr lang="en-US" dirty="0"/>
              <a:t> </a:t>
            </a:r>
            <a:r>
              <a:rPr lang="en-US" dirty="0" err="1"/>
              <a:t>d’orange</a:t>
            </a:r>
            <a:r>
              <a:rPr lang="en-US" dirty="0"/>
              <a:t> more than the size of </a:t>
            </a:r>
            <a:r>
              <a:rPr lang="en-US" dirty="0" err="1"/>
              <a:t>tumour</a:t>
            </a:r>
            <a:r>
              <a:rPr lang="en-US" dirty="0"/>
              <a:t>. </a:t>
            </a:r>
            <a:r>
              <a:rPr lang="en-US" dirty="0" err="1"/>
              <a:t>Tumour</a:t>
            </a:r>
            <a:r>
              <a:rPr lang="en-US" dirty="0"/>
              <a:t> fixed to </a:t>
            </a:r>
          </a:p>
          <a:p>
            <a:r>
              <a:rPr lang="en-US" dirty="0"/>
              <a:t>pectoralis major, axillary nodes are fixed (N2) or supraclavicular nodes are palpable, no metastasis.</a:t>
            </a:r>
          </a:p>
          <a:p>
            <a:r>
              <a:rPr lang="en-US" dirty="0"/>
              <a:t>Stage 4 Chest wall fixation, involvement of opposite breast and axilla, distant metastasis in the bones, lungs, etc.</a:t>
            </a:r>
            <a:endParaRPr lang="ru-RU" dirty="0"/>
          </a:p>
        </p:txBody>
      </p:sp>
    </p:spTree>
    <p:extLst>
      <p:ext uri="{BB962C8B-B14F-4D97-AF65-F5344CB8AC3E}">
        <p14:creationId xmlns:p14="http://schemas.microsoft.com/office/powerpoint/2010/main" val="14182981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289DF94-4652-443F-90D9-0AA6A038282D}"/>
              </a:ext>
            </a:extLst>
          </p:cNvPr>
          <p:cNvSpPr>
            <a:spLocks noGrp="1"/>
          </p:cNvSpPr>
          <p:nvPr>
            <p:ph sz="quarter" idx="13"/>
          </p:nvPr>
        </p:nvSpPr>
        <p:spPr>
          <a:xfrm>
            <a:off x="228600" y="228600"/>
            <a:ext cx="11739282" cy="6293224"/>
          </a:xfrm>
        </p:spPr>
        <p:txBody>
          <a:bodyPr>
            <a:normAutofit fontScale="85000" lnSpcReduction="20000"/>
          </a:bodyPr>
          <a:lstStyle/>
          <a:p>
            <a:pPr algn="ctr"/>
            <a:r>
              <a:rPr lang="en-US" b="1" dirty="0"/>
              <a:t>INVESTIGATIONS</a:t>
            </a:r>
          </a:p>
          <a:p>
            <a:r>
              <a:rPr lang="en-US" dirty="0"/>
              <a:t>1. Complete blood picture: Hb% may be decreased.</a:t>
            </a:r>
          </a:p>
          <a:p>
            <a:r>
              <a:rPr lang="en-US" dirty="0"/>
              <a:t>2. t ALP levels in the blood suggests bone metastasis</a:t>
            </a:r>
          </a:p>
          <a:p>
            <a:r>
              <a:rPr lang="en-US" dirty="0"/>
              <a:t>3. Chest X-ray to rule out pulmonary secondaries, or effusion, mediastinal widening</a:t>
            </a:r>
          </a:p>
          <a:p>
            <a:r>
              <a:rPr lang="en-US" dirty="0"/>
              <a:t>4. Ultrasound of the breast to detect solid cystic lesion. It is indicated in patients under 40 years of age.</a:t>
            </a:r>
          </a:p>
          <a:p>
            <a:r>
              <a:rPr lang="en-US" dirty="0"/>
              <a:t>5. Abdominal ultrasonography is done to rule out sec­ondaries in the liver, ascites, recto-uterine deposits.</a:t>
            </a:r>
          </a:p>
          <a:p>
            <a:r>
              <a:rPr lang="en-US" dirty="0"/>
              <a:t>6. FNAC (Fine Needle Aspiration Cytology) is quick,  safe, easy method in which a cytological diagnosis can be made. The accuracy is more than 95% with an experienced cytologist.</a:t>
            </a:r>
          </a:p>
          <a:p>
            <a:r>
              <a:rPr lang="en-US" dirty="0"/>
              <a:t>• If FNAC is negative, a </a:t>
            </a:r>
            <a:r>
              <a:rPr lang="en-US" dirty="0" err="1"/>
              <a:t>trucut</a:t>
            </a:r>
            <a:r>
              <a:rPr lang="en-US" dirty="0"/>
              <a:t> biopsy or </a:t>
            </a:r>
            <a:r>
              <a:rPr lang="en-US" dirty="0" err="1"/>
              <a:t>vacuumassisted</a:t>
            </a:r>
            <a:r>
              <a:rPr lang="en-US" dirty="0"/>
              <a:t> biopsy (YAB) using 11 </a:t>
            </a:r>
            <a:r>
              <a:rPr lang="en-US" dirty="0" err="1"/>
              <a:t>guage</a:t>
            </a:r>
            <a:r>
              <a:rPr lang="en-US" dirty="0"/>
              <a:t> biopsy probe can be taken. The advantage of these biop­sies is preoperative assessment of hormone recep­tors can be done.</a:t>
            </a:r>
          </a:p>
          <a:p>
            <a:r>
              <a:rPr lang="en-US" dirty="0"/>
              <a:t>• Otherwise the patient is prepared for mastectomy and frozen section is arranged. Under </a:t>
            </a:r>
            <a:r>
              <a:rPr lang="en-US" dirty="0" err="1"/>
              <a:t>anaesthesia</a:t>
            </a:r>
            <a:r>
              <a:rPr lang="en-US" dirty="0"/>
              <a:t>, a small incision is made over the lump and a biopsy is taken, which is sent for frozen section. If frozen section report is malignant, an appropriate mastec­tomy is done. If the frozen section is negative, a lumpectomy is done and if report comes later as malignant, a mastectomy is done.</a:t>
            </a:r>
          </a:p>
          <a:p>
            <a:r>
              <a:rPr lang="en-US" dirty="0"/>
              <a:t>7. Mammography</a:t>
            </a:r>
          </a:p>
          <a:p>
            <a:r>
              <a:rPr lang="en-US" dirty="0"/>
              <a:t>• This has become popular in the recent days</a:t>
            </a:r>
          </a:p>
          <a:p>
            <a:r>
              <a:rPr lang="en-US" dirty="0"/>
              <a:t>• Diagnostic accuracy is about 90-95%</a:t>
            </a:r>
          </a:p>
          <a:p>
            <a:r>
              <a:rPr lang="en-US" dirty="0"/>
              <a:t>• It should always be combined with a clinical ex­amination</a:t>
            </a:r>
          </a:p>
          <a:p>
            <a:r>
              <a:rPr lang="en-US" dirty="0"/>
              <a:t>• Mammography is done when there is a doubt about the diagnosis.</a:t>
            </a:r>
            <a:endParaRPr lang="ru-RU" dirty="0"/>
          </a:p>
        </p:txBody>
      </p:sp>
    </p:spTree>
    <p:extLst>
      <p:ext uri="{BB962C8B-B14F-4D97-AF65-F5344CB8AC3E}">
        <p14:creationId xmlns:p14="http://schemas.microsoft.com/office/powerpoint/2010/main" val="3435435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2EA499-8987-45E0-AF74-3433EA75C42E}"/>
              </a:ext>
            </a:extLst>
          </p:cNvPr>
          <p:cNvSpPr>
            <a:spLocks noGrp="1"/>
          </p:cNvSpPr>
          <p:nvPr>
            <p:ph type="title"/>
          </p:nvPr>
        </p:nvSpPr>
        <p:spPr>
          <a:xfrm>
            <a:off x="913774" y="127747"/>
            <a:ext cx="10364451" cy="410135"/>
          </a:xfrm>
        </p:spPr>
        <p:txBody>
          <a:bodyPr>
            <a:normAutofit fontScale="90000"/>
          </a:bodyPr>
          <a:lstStyle/>
          <a:p>
            <a:r>
              <a:rPr lang="en-US" sz="2800" dirty="0">
                <a:solidFill>
                  <a:srgbClr val="FF0000"/>
                </a:solidFill>
              </a:rPr>
              <a:t>Primary lung cancer</a:t>
            </a:r>
            <a:endParaRPr lang="ru-RU" sz="2800" dirty="0">
              <a:solidFill>
                <a:srgbClr val="FF0000"/>
              </a:solidFill>
            </a:endParaRPr>
          </a:p>
        </p:txBody>
      </p:sp>
      <p:sp>
        <p:nvSpPr>
          <p:cNvPr id="3" name="Объект 2">
            <a:extLst>
              <a:ext uri="{FF2B5EF4-FFF2-40B4-BE49-F238E27FC236}">
                <a16:creationId xmlns:a16="http://schemas.microsoft.com/office/drawing/2014/main" id="{2D1827E7-4045-47CD-AAFA-947FE7DF7B33}"/>
              </a:ext>
            </a:extLst>
          </p:cNvPr>
          <p:cNvSpPr>
            <a:spLocks noGrp="1"/>
          </p:cNvSpPr>
          <p:nvPr>
            <p:ph sz="quarter" idx="13"/>
          </p:nvPr>
        </p:nvSpPr>
        <p:spPr>
          <a:xfrm>
            <a:off x="262219" y="625289"/>
            <a:ext cx="11665322" cy="6024282"/>
          </a:xfrm>
        </p:spPr>
        <p:txBody>
          <a:bodyPr>
            <a:noAutofit/>
          </a:bodyPr>
          <a:lstStyle/>
          <a:p>
            <a:pPr marL="0" indent="0">
              <a:buNone/>
            </a:pPr>
            <a:r>
              <a:rPr lang="en-US" sz="1500" b="1" dirty="0"/>
              <a:t>Histological classification of lung cancer</a:t>
            </a:r>
            <a:r>
              <a:rPr lang="ru-RU" sz="1500" b="1" dirty="0"/>
              <a:t>:</a:t>
            </a:r>
            <a:endParaRPr lang="en-US" sz="1500" b="1" dirty="0"/>
          </a:p>
          <a:p>
            <a:pPr marL="0" indent="0">
              <a:buNone/>
            </a:pPr>
            <a:r>
              <a:rPr lang="en-US" sz="1500" b="1" dirty="0"/>
              <a:t>Small cell lung cancers</a:t>
            </a:r>
            <a:r>
              <a:rPr lang="en-US" sz="1500" dirty="0"/>
              <a:t> were known as oat cell cancers because of the packed nature of small dense cells. They are a type of neuroendocrine </a:t>
            </a:r>
            <a:r>
              <a:rPr lang="en-US" sz="1500" dirty="0" err="1"/>
              <a:t>tumour</a:t>
            </a:r>
            <a:r>
              <a:rPr lang="en-US" sz="1500" dirty="0"/>
              <a:t> (NET) and represent about 20% of all lung cancers. They tend to </a:t>
            </a:r>
            <a:r>
              <a:rPr lang="en-US" sz="1500" dirty="0" err="1"/>
              <a:t>metastasise</a:t>
            </a:r>
            <a:r>
              <a:rPr lang="en-US" sz="1500" dirty="0"/>
              <a:t> early to lymph nodes and by blood-borne spread. The median survival</a:t>
            </a:r>
            <a:r>
              <a:rPr lang="ru-RU" sz="1500" dirty="0"/>
              <a:t> </a:t>
            </a:r>
            <a:r>
              <a:rPr lang="en-US" sz="1500" dirty="0"/>
              <a:t>is measured in months. The </a:t>
            </a:r>
            <a:r>
              <a:rPr lang="en-US" sz="1500" dirty="0" err="1"/>
              <a:t>tumours</a:t>
            </a:r>
            <a:r>
              <a:rPr lang="en-US" sz="1500" dirty="0"/>
              <a:t> are very responsive to chemotherapy such that median survival may be doubled (although it is still short) but they are rarely, if ever, cured. Surgery is rarely offered unless in very limited stage disease.</a:t>
            </a:r>
          </a:p>
          <a:p>
            <a:pPr marL="0" indent="0">
              <a:buNone/>
            </a:pPr>
            <a:r>
              <a:rPr lang="en-US" sz="1500" b="1" dirty="0"/>
              <a:t>Adenocarcinoma</a:t>
            </a:r>
            <a:r>
              <a:rPr lang="en-US" sz="1500" dirty="0"/>
              <a:t> is now the most common of the NSCLC types, having overtaken squamous cancer. The increasing incidence is partly due to an increasing incidence in women and may be the result, in part, of a move towards lower-tar cigarettes that are inhaled more deeply to get the same effect.</a:t>
            </a:r>
            <a:r>
              <a:rPr lang="ru-RU" sz="1500" dirty="0"/>
              <a:t> </a:t>
            </a:r>
          </a:p>
          <a:p>
            <a:pPr marL="0" indent="0">
              <a:buNone/>
            </a:pPr>
            <a:r>
              <a:rPr lang="en-US" sz="1500" b="1" dirty="0"/>
              <a:t>Squamous carcinoma </a:t>
            </a:r>
            <a:r>
              <a:rPr lang="en-US" sz="1500" dirty="0"/>
              <a:t>typically appears as a cavitating </a:t>
            </a:r>
            <a:r>
              <a:rPr lang="en-US" sz="1500" dirty="0" err="1"/>
              <a:t>tumour</a:t>
            </a:r>
            <a:r>
              <a:rPr lang="en-US" sz="1500" dirty="0"/>
              <a:t>.</a:t>
            </a:r>
          </a:p>
          <a:p>
            <a:pPr marL="0" indent="0">
              <a:buNone/>
            </a:pPr>
            <a:r>
              <a:rPr lang="en-US" sz="1500" b="1" dirty="0"/>
              <a:t>Large cell undifferentiated </a:t>
            </a:r>
            <a:r>
              <a:rPr lang="en-US" sz="1500" dirty="0"/>
              <a:t>is a discrete histological type of NSCLC and is included within NETs.</a:t>
            </a:r>
          </a:p>
          <a:p>
            <a:pPr marL="0" indent="0">
              <a:buNone/>
            </a:pPr>
            <a:r>
              <a:rPr lang="en-US" sz="1500" b="1" dirty="0"/>
              <a:t>Bronchioalveolar carcinoma</a:t>
            </a:r>
            <a:r>
              <a:rPr lang="en-US" sz="1500" dirty="0"/>
              <a:t> (BAC), also known as adenocarcinoma-in-situ, has a distinct pattern of growth following the pre-existing pulmonary architecture and is thus much less dense; it appears as a patchy diffuse shadow (‘ground glass’) on radiographs rather than a solid mass and has a histological appearance to match. Recently, the pathological nomenclature for BAC, a subtype of adenocarcinoma, has changed and they are now known as ‘lepidic’ neoplastic lesions, which have further been classified into precursor lesions, minimal invasive lepidic adenocarcinomas and frankly malignant lepidic adenocarcinomas. After resection, the cancer can appear in another lobe or on the other side, and these are often regarded as multifocal primary </a:t>
            </a:r>
            <a:r>
              <a:rPr lang="en-US" sz="1500" dirty="0" err="1"/>
              <a:t>tumours</a:t>
            </a:r>
            <a:r>
              <a:rPr lang="en-US" sz="1500" dirty="0"/>
              <a:t> rather than metastatic disease. Further resection may be appropriate depending on patient fitness and extent of disease.</a:t>
            </a:r>
          </a:p>
          <a:p>
            <a:pPr marL="0" indent="0">
              <a:buNone/>
            </a:pPr>
            <a:r>
              <a:rPr lang="en-US" sz="1500" b="1" dirty="0"/>
              <a:t>Neuroendocrine </a:t>
            </a:r>
            <a:r>
              <a:rPr lang="en-US" sz="1500" b="1" dirty="0" err="1"/>
              <a:t>tumours</a:t>
            </a:r>
            <a:r>
              <a:rPr lang="en-US" sz="1500" b="1" dirty="0"/>
              <a:t> </a:t>
            </a:r>
            <a:r>
              <a:rPr lang="en-US" sz="1500" dirty="0"/>
              <a:t>of the lung are a group of lung cancers that </a:t>
            </a:r>
            <a:r>
              <a:rPr lang="en-US" sz="1500" dirty="0" err="1"/>
              <a:t>incude</a:t>
            </a:r>
            <a:r>
              <a:rPr lang="en-US" sz="1500" dirty="0"/>
              <a:t> small cell cancer and large cell undifferentiated lung cancer, but also include other less aggressive </a:t>
            </a:r>
            <a:r>
              <a:rPr lang="en-US" sz="1500" dirty="0" err="1"/>
              <a:t>tumour</a:t>
            </a:r>
            <a:r>
              <a:rPr lang="en-US" sz="1500" dirty="0"/>
              <a:t> types including typical carcinoid and atypical carcinoid </a:t>
            </a:r>
            <a:r>
              <a:rPr lang="en-US" sz="1500" dirty="0" err="1"/>
              <a:t>tumours</a:t>
            </a:r>
            <a:r>
              <a:rPr lang="en-US" sz="1500" dirty="0"/>
              <a:t>. These occur in the major (central) bronchi and 20% are found peripherally. They are characteristically slow growing and highly vascular. Most behave in a benign way; however, approximately 15% </a:t>
            </a:r>
            <a:r>
              <a:rPr lang="en-US" sz="1500" dirty="0" err="1"/>
              <a:t>metastasise</a:t>
            </a:r>
            <a:r>
              <a:rPr lang="en-US" sz="1500" dirty="0"/>
              <a:t>. The patient often presents with a history of recurrent pneumonia or </a:t>
            </a:r>
            <a:r>
              <a:rPr lang="en-US" sz="1500" dirty="0" err="1"/>
              <a:t>haemoptysis</a:t>
            </a:r>
            <a:r>
              <a:rPr lang="en-US" sz="1500" dirty="0"/>
              <a:t>, but carcinoid syndrome is rare unless there are extensive pulmonary or hepatic metastases. Surgical excision is preferred because the prognosis following complete resection is excellent (&gt;90% 10-year survival). Segmental or wedge resection may be sufficient for a small peripheral </a:t>
            </a:r>
            <a:r>
              <a:rPr lang="en-US" sz="1500" dirty="0" err="1"/>
              <a:t>tumour</a:t>
            </a:r>
            <a:r>
              <a:rPr lang="en-US" sz="1500" dirty="0"/>
              <a:t>, while lobectomy or pneumonectomy may be necessary for central </a:t>
            </a:r>
            <a:r>
              <a:rPr lang="en-US" sz="1500" dirty="0" err="1"/>
              <a:t>tumours</a:t>
            </a:r>
            <a:r>
              <a:rPr lang="en-US" sz="1500" dirty="0"/>
              <a:t>. Where possible, a lung-sparing </a:t>
            </a:r>
            <a:r>
              <a:rPr lang="en-US" sz="1500" dirty="0" err="1"/>
              <a:t>bronchoplastic</a:t>
            </a:r>
            <a:r>
              <a:rPr lang="en-US" sz="1500" dirty="0"/>
              <a:t> or sleeve resection should be considered. This allows resection of proximal endobronchial lesions in an effort to preserve more distal, uninvolved lung parenchyma.</a:t>
            </a:r>
            <a:r>
              <a:rPr lang="ru-RU" sz="1500" dirty="0"/>
              <a:t> </a:t>
            </a:r>
            <a:r>
              <a:rPr lang="en-US" sz="1500" dirty="0"/>
              <a:t>Accurate diagnosis and staging of the </a:t>
            </a:r>
            <a:r>
              <a:rPr lang="en-US" sz="1500" dirty="0" err="1"/>
              <a:t>tumour</a:t>
            </a:r>
            <a:r>
              <a:rPr lang="en-US" sz="1500" dirty="0"/>
              <a:t> are vital if surgery is to be considered.</a:t>
            </a:r>
            <a:endParaRPr lang="ru-RU" sz="1500" dirty="0"/>
          </a:p>
        </p:txBody>
      </p:sp>
    </p:spTree>
    <p:extLst>
      <p:ext uri="{BB962C8B-B14F-4D97-AF65-F5344CB8AC3E}">
        <p14:creationId xmlns:p14="http://schemas.microsoft.com/office/powerpoint/2010/main" val="34783862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C698656-1464-417B-8293-35A94FD0739F}"/>
              </a:ext>
            </a:extLst>
          </p:cNvPr>
          <p:cNvSpPr>
            <a:spLocks noGrp="1"/>
          </p:cNvSpPr>
          <p:nvPr>
            <p:ph sz="quarter" idx="13"/>
          </p:nvPr>
        </p:nvSpPr>
        <p:spPr>
          <a:xfrm>
            <a:off x="235323" y="242047"/>
            <a:ext cx="11665323" cy="6232711"/>
          </a:xfrm>
        </p:spPr>
        <p:txBody>
          <a:bodyPr/>
          <a:lstStyle/>
          <a:p>
            <a:r>
              <a:rPr lang="en-US" b="1" dirty="0"/>
              <a:t>TREATMENT OF CARCINOMA BREAST</a:t>
            </a:r>
          </a:p>
          <a:p>
            <a:r>
              <a:rPr lang="en-US" dirty="0"/>
              <a:t>• Halsted did the first radical mastectomy for carcinoma breast in 1878. This was the gold standard operation for carcinoma breast for nearly 100 years. However, today carcinoma breast is no longer considered as a local disease but as a systemic disease. Also, the other modalities of treatment like radiotherapy, chemotherapy, hormonal therapy are playing a major role together with surgery. Hence, the current approach is to do minimal local surgery and aggressive approach towards man­agement of lymph nodes or metastasis. Treatment can be classified into early disease (Stage 1 &amp; II) and ad­vanced disease (Stage III &amp; IV).</a:t>
            </a:r>
            <a:endParaRPr lang="ru-RU" dirty="0"/>
          </a:p>
        </p:txBody>
      </p:sp>
    </p:spTree>
    <p:extLst>
      <p:ext uri="{BB962C8B-B14F-4D97-AF65-F5344CB8AC3E}">
        <p14:creationId xmlns:p14="http://schemas.microsoft.com/office/powerpoint/2010/main" val="25644885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F5742C7-6A4F-4DF7-997F-3F4B30D3F3B5}"/>
              </a:ext>
            </a:extLst>
          </p:cNvPr>
          <p:cNvSpPr>
            <a:spLocks noGrp="1"/>
          </p:cNvSpPr>
          <p:nvPr>
            <p:ph sz="quarter" idx="13"/>
          </p:nvPr>
        </p:nvSpPr>
        <p:spPr>
          <a:xfrm>
            <a:off x="275665" y="235324"/>
            <a:ext cx="11577917" cy="6259605"/>
          </a:xfrm>
        </p:spPr>
        <p:txBody>
          <a:bodyPr>
            <a:normAutofit fontScale="85000" lnSpcReduction="20000"/>
          </a:bodyPr>
          <a:lstStyle/>
          <a:p>
            <a:r>
              <a:rPr lang="en-US" b="1" dirty="0"/>
              <a:t>TREATMENT OF EARLY DISEASE </a:t>
            </a:r>
          </a:p>
          <a:p>
            <a:r>
              <a:rPr lang="en-US" dirty="0"/>
              <a:t>Aim of the treatment</a:t>
            </a:r>
          </a:p>
          <a:p>
            <a:r>
              <a:rPr lang="en-US" dirty="0"/>
              <a:t>• To achieve a cure</a:t>
            </a:r>
          </a:p>
          <a:p>
            <a:r>
              <a:rPr lang="en-US" dirty="0"/>
              <a:t>• If possible, conserve the breast</a:t>
            </a:r>
          </a:p>
          <a:p>
            <a:r>
              <a:rPr lang="en-US" dirty="0"/>
              <a:t>• To achieve locoregional control</a:t>
            </a:r>
          </a:p>
          <a:p>
            <a:r>
              <a:rPr lang="en-US" b="1" dirty="0"/>
              <a:t>I. SURGERY</a:t>
            </a:r>
          </a:p>
          <a:p>
            <a:r>
              <a:rPr lang="en-US" dirty="0"/>
              <a:t>1. Wide local excision (lumpectomy) is indicated in </a:t>
            </a:r>
            <a:r>
              <a:rPr lang="en-US" dirty="0" err="1"/>
              <a:t>tumours</a:t>
            </a:r>
            <a:r>
              <a:rPr lang="en-US" dirty="0"/>
              <a:t> less than 4 cm in size and with well-differenti­ated histology. It includes removal of the </a:t>
            </a:r>
            <a:r>
              <a:rPr lang="en-US" dirty="0" err="1"/>
              <a:t>tumour</a:t>
            </a:r>
            <a:r>
              <a:rPr lang="en-US" dirty="0"/>
              <a:t> plus a rim of at least 1 cm of normal breast tissue. If the nodes are palpable and enlarged, this is combined with axillary block dissection, using separate incision. Cur­rently, this procedure has become more popular. It is also called as Breast Conservative Therapy (BCT).</a:t>
            </a:r>
          </a:p>
          <a:p>
            <a:r>
              <a:rPr lang="en-US" dirty="0"/>
              <a:t>2. Simple mastectomy with axillary clearance is equally good (good retraction of pectoralis minor fa­cilitates axillary dissection - </a:t>
            </a:r>
            <a:r>
              <a:rPr lang="en-US" dirty="0" err="1"/>
              <a:t>Aadimelon</a:t>
            </a:r>
            <a:r>
              <a:rPr lang="en-US" dirty="0"/>
              <a:t> modification).</a:t>
            </a:r>
          </a:p>
          <a:p>
            <a:r>
              <a:rPr lang="en-US" dirty="0"/>
              <a:t>3. </a:t>
            </a:r>
            <a:r>
              <a:rPr lang="en-US" dirty="0" err="1"/>
              <a:t>Patey</a:t>
            </a:r>
            <a:r>
              <a:rPr lang="en-US" dirty="0"/>
              <a:t> mastectomy: This is the most acceptable and most widely practiced surgery. It is also called as modified radical mastectomy. In this, the entire breast including nipple and areola (simple mastectomy) are removed with, pectoralis minor, followed by axil­lary block dissection. A complete axillary block dissec­tion should include node clearance </a:t>
            </a:r>
            <a:r>
              <a:rPr lang="en-US" dirty="0" err="1"/>
              <a:t>upto</a:t>
            </a:r>
            <a:r>
              <a:rPr lang="en-US" dirty="0"/>
              <a:t> Level III.</a:t>
            </a:r>
          </a:p>
          <a:p>
            <a:r>
              <a:rPr lang="en-US" dirty="0"/>
              <a:t>• Level I : Extends from axillary tail to </a:t>
            </a:r>
            <a:r>
              <a:rPr lang="en-US" dirty="0" err="1"/>
              <a:t>thelateral</a:t>
            </a:r>
            <a:r>
              <a:rPr lang="en-US" dirty="0"/>
              <a:t> border of pectoralis minor.</a:t>
            </a:r>
          </a:p>
          <a:p>
            <a:r>
              <a:rPr lang="en-US" dirty="0"/>
              <a:t>• Level II : Extends from lateral border </a:t>
            </a:r>
            <a:r>
              <a:rPr lang="en-US" dirty="0" err="1"/>
              <a:t>ofpectoralis</a:t>
            </a:r>
            <a:r>
              <a:rPr lang="en-US" dirty="0"/>
              <a:t> minor to medial border of pectoralis minor.</a:t>
            </a:r>
          </a:p>
          <a:p>
            <a:r>
              <a:rPr lang="en-US" dirty="0"/>
              <a:t>• Level III : Up to the apex of axilla.</a:t>
            </a:r>
            <a:endParaRPr lang="ru-RU" dirty="0"/>
          </a:p>
        </p:txBody>
      </p:sp>
    </p:spTree>
    <p:extLst>
      <p:ext uri="{BB962C8B-B14F-4D97-AF65-F5344CB8AC3E}">
        <p14:creationId xmlns:p14="http://schemas.microsoft.com/office/powerpoint/2010/main" val="5583539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33C1CA1-0337-4EAE-AB43-63B59E76F6FE}"/>
              </a:ext>
            </a:extLst>
          </p:cNvPr>
          <p:cNvSpPr>
            <a:spLocks noGrp="1"/>
          </p:cNvSpPr>
          <p:nvPr>
            <p:ph sz="quarter" idx="13"/>
          </p:nvPr>
        </p:nvSpPr>
        <p:spPr>
          <a:xfrm>
            <a:off x="228599" y="221876"/>
            <a:ext cx="11564471" cy="6178924"/>
          </a:xfrm>
        </p:spPr>
        <p:txBody>
          <a:bodyPr>
            <a:normAutofit fontScale="92500" lnSpcReduction="10000"/>
          </a:bodyPr>
          <a:lstStyle/>
          <a:p>
            <a:r>
              <a:rPr lang="en-US" b="1" dirty="0"/>
              <a:t>4. Quart therapy by </a:t>
            </a:r>
            <a:r>
              <a:rPr lang="en-US" b="1" dirty="0" err="1"/>
              <a:t>Veronasi</a:t>
            </a:r>
            <a:r>
              <a:rPr lang="en-US" b="1" dirty="0"/>
              <a:t>: </a:t>
            </a:r>
            <a:r>
              <a:rPr lang="en-US" dirty="0"/>
              <a:t>It includes Quadrantectomy (the entire segment of the breast con­taining </a:t>
            </a:r>
            <a:r>
              <a:rPr lang="en-US" dirty="0" err="1"/>
              <a:t>tumour</a:t>
            </a:r>
            <a:r>
              <a:rPr lang="en-US" dirty="0"/>
              <a:t> is removed), Axillary block dissection and Radiotherapy to the breast or axilla.</a:t>
            </a:r>
          </a:p>
          <a:p>
            <a:r>
              <a:rPr lang="en-US" dirty="0"/>
              <a:t>• However, quadrantectomy, by removing large amount of breast tissue, gives rise to poorer cos­metic results. It seems unnecessary to remove en­tire segment of the breast, when in reality breast cannot be strictly divided into quadrants (unlike hepatectomy). Hence, it is not very popular.</a:t>
            </a:r>
          </a:p>
          <a:p>
            <a:r>
              <a:rPr lang="en-US" b="1" dirty="0"/>
              <a:t>Advantages of </a:t>
            </a:r>
            <a:r>
              <a:rPr lang="en-US" b="1" dirty="0" err="1"/>
              <a:t>Patey</a:t>
            </a:r>
            <a:r>
              <a:rPr lang="en-US" b="1" dirty="0"/>
              <a:t> mastectomy over Halstead radical mastectomy</a:t>
            </a:r>
          </a:p>
          <a:p>
            <a:r>
              <a:rPr lang="en-US" dirty="0"/>
              <a:t>• Cosmetically better accepted as axillary fold is main­tained.</a:t>
            </a:r>
          </a:p>
          <a:p>
            <a:r>
              <a:rPr lang="en-US" dirty="0"/>
              <a:t>• Function of the shoulder is better, and it gives a stronger and more useful arm.</a:t>
            </a:r>
          </a:p>
          <a:p>
            <a:r>
              <a:rPr lang="en-US" dirty="0"/>
              <a:t>• By preserving pectoralis major, it provides a good vascular bed for skin grafting once the excess skin has been removed.</a:t>
            </a:r>
          </a:p>
          <a:p>
            <a:r>
              <a:rPr lang="en-US" dirty="0"/>
              <a:t>5. Radical mastectomy: In this operation, following structures are removed.</a:t>
            </a:r>
          </a:p>
          <a:p>
            <a:r>
              <a:rPr lang="en-US" dirty="0"/>
              <a:t>• Entire breast including nipple and areola with skin overlying the </a:t>
            </a:r>
            <a:r>
              <a:rPr lang="en-US" dirty="0" err="1"/>
              <a:t>tumour</a:t>
            </a:r>
            <a:r>
              <a:rPr lang="en-US" dirty="0"/>
              <a:t> along with fat, fascia and lym­phatics.</a:t>
            </a:r>
          </a:p>
          <a:p>
            <a:r>
              <a:rPr lang="en-US" dirty="0"/>
              <a:t>• Axillary block dissection, including complete clear­ance of axillary fat and up to Level III nodes clear­ance.</a:t>
            </a:r>
          </a:p>
          <a:p>
            <a:r>
              <a:rPr lang="en-US" dirty="0"/>
              <a:t>• Sternocostal portion of pectoralis major, entire pec­toralis minor, few </a:t>
            </a:r>
            <a:r>
              <a:rPr lang="en-US" dirty="0" err="1"/>
              <a:t>fibres</a:t>
            </a:r>
            <a:r>
              <a:rPr lang="en-US" dirty="0"/>
              <a:t> and aponeurosis of internal oblique, serratus anterior, latissimus dorsi and subscapularis.</a:t>
            </a:r>
            <a:endParaRPr lang="ru-RU" dirty="0"/>
          </a:p>
        </p:txBody>
      </p:sp>
    </p:spTree>
    <p:extLst>
      <p:ext uri="{BB962C8B-B14F-4D97-AF65-F5344CB8AC3E}">
        <p14:creationId xmlns:p14="http://schemas.microsoft.com/office/powerpoint/2010/main" val="39867314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B4367E1-B085-4011-A0BB-7ACFC15B8B5E}"/>
              </a:ext>
            </a:extLst>
          </p:cNvPr>
          <p:cNvSpPr>
            <a:spLocks noGrp="1"/>
          </p:cNvSpPr>
          <p:nvPr>
            <p:ph sz="quarter" idx="13"/>
          </p:nvPr>
        </p:nvSpPr>
        <p:spPr>
          <a:xfrm>
            <a:off x="188259" y="188259"/>
            <a:ext cx="11752729" cy="6340287"/>
          </a:xfrm>
        </p:spPr>
        <p:txBody>
          <a:bodyPr/>
          <a:lstStyle/>
          <a:p>
            <a:r>
              <a:rPr lang="en-US" dirty="0"/>
              <a:t>II. POSTOPERATIVE RADIOTHERAPY</a:t>
            </a:r>
          </a:p>
          <a:p>
            <a:r>
              <a:rPr lang="en-US" dirty="0"/>
              <a:t>• Breast is irradiated to a dose of 5,000-6,000 </a:t>
            </a:r>
            <a:r>
              <a:rPr lang="en-US" dirty="0" err="1"/>
              <a:t>cGy</a:t>
            </a:r>
            <a:r>
              <a:rPr lang="en-US" dirty="0"/>
              <a:t> units, 200 </a:t>
            </a:r>
            <a:r>
              <a:rPr lang="en-US" dirty="0" err="1"/>
              <a:t>cGy</a:t>
            </a:r>
            <a:r>
              <a:rPr lang="en-US" dirty="0"/>
              <a:t> per day along with axilla when only sampling has been done, 5 days per week for 5 to 6 weeks.</a:t>
            </a:r>
          </a:p>
          <a:p>
            <a:r>
              <a:rPr lang="en-US" dirty="0"/>
              <a:t>• However, if a level III axillary clearance has been done, it is not necessary to irradiate the axilla because of high chances of lymphoedema. Also, if more than 10 nodes are removed, it is not necessary to irradiate the axilla. Internal mammary and supraclavicular nodes also can be included in the radiating field. </a:t>
            </a:r>
          </a:p>
          <a:p>
            <a:r>
              <a:rPr lang="en-US" dirty="0"/>
              <a:t>III. ROLE OF HORMONAL THERAPY</a:t>
            </a:r>
          </a:p>
          <a:p>
            <a:r>
              <a:rPr lang="en-US" dirty="0"/>
              <a:t>• Before starting hormonal therapy steroid hormone re­ceptors have to be checked and measured. Depending upon the levels, whether positive or negative the hor­monal therapy is given.</a:t>
            </a:r>
            <a:endParaRPr lang="ru-RU" dirty="0"/>
          </a:p>
        </p:txBody>
      </p:sp>
    </p:spTree>
    <p:extLst>
      <p:ext uri="{BB962C8B-B14F-4D97-AF65-F5344CB8AC3E}">
        <p14:creationId xmlns:p14="http://schemas.microsoft.com/office/powerpoint/2010/main" val="1757742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640D4DB-37FC-4F39-B100-C6F85F79413A}"/>
              </a:ext>
            </a:extLst>
          </p:cNvPr>
          <p:cNvSpPr>
            <a:spLocks noGrp="1"/>
          </p:cNvSpPr>
          <p:nvPr>
            <p:ph sz="quarter" idx="13"/>
          </p:nvPr>
        </p:nvSpPr>
        <p:spPr>
          <a:xfrm>
            <a:off x="154641" y="154641"/>
            <a:ext cx="11840135" cy="6434417"/>
          </a:xfrm>
        </p:spPr>
        <p:txBody>
          <a:bodyPr>
            <a:normAutofit fontScale="85000" lnSpcReduction="20000"/>
          </a:bodyPr>
          <a:lstStyle/>
          <a:p>
            <a:r>
              <a:rPr lang="en-US" b="1" dirty="0"/>
              <a:t>STEROID HORMONE RECEPTORS</a:t>
            </a:r>
          </a:p>
          <a:p>
            <a:r>
              <a:rPr lang="en-US" dirty="0"/>
              <a:t>• Intracellular steroid hormone receptor proteins, prima­rily ER (Estrogen Receptors) and PR (Progesterone Receptors) have shown to be indicators of prognosis and a guide to hormone and endocrine therapy. About 50% to 85% of invasive breast cancers contain mea­surable amounts of ER. The concentration of ER in­creases with age with both having their highest levels in postmenopausal patients.</a:t>
            </a:r>
          </a:p>
          <a:p>
            <a:r>
              <a:rPr lang="en-US" dirty="0"/>
              <a:t>• Normal value of ER is &lt; 10 </a:t>
            </a:r>
            <a:r>
              <a:rPr lang="en-US" dirty="0" err="1"/>
              <a:t>fmol</a:t>
            </a:r>
            <a:r>
              <a:rPr lang="en-US" dirty="0"/>
              <a:t>/mg proteins. It is con­sidered positive &gt;10 </a:t>
            </a:r>
            <a:r>
              <a:rPr lang="en-US" dirty="0" err="1"/>
              <a:t>fmol</a:t>
            </a:r>
            <a:r>
              <a:rPr lang="en-US" dirty="0"/>
              <a:t>/mg proteins. Upper levels as high as 1000 </a:t>
            </a:r>
            <a:r>
              <a:rPr lang="en-US" dirty="0" err="1"/>
              <a:t>fmol</a:t>
            </a:r>
            <a:r>
              <a:rPr lang="en-US" dirty="0"/>
              <a:t>/mg proteins may be there.</a:t>
            </a:r>
          </a:p>
          <a:p>
            <a:r>
              <a:rPr lang="en-US" dirty="0"/>
              <a:t>• Enzyme immunoassays and immunohistochemical meth­ods are employed to measure levels of ER.</a:t>
            </a:r>
          </a:p>
          <a:p>
            <a:r>
              <a:rPr lang="en-US" dirty="0"/>
              <a:t>• The presence of ER implies that normal cellular mechanism for processing estrogen has been maintained despite the malignant change. Patients with </a:t>
            </a:r>
            <a:r>
              <a:rPr lang="en-US" dirty="0" err="1"/>
              <a:t>ERpositive</a:t>
            </a:r>
            <a:r>
              <a:rPr lang="en-US" dirty="0"/>
              <a:t> </a:t>
            </a:r>
            <a:r>
              <a:rPr lang="en-US" dirty="0" err="1"/>
              <a:t>tumours</a:t>
            </a:r>
            <a:r>
              <a:rPr lang="en-US" dirty="0"/>
              <a:t> have longer disease-free survival after primary treatment, superior overall survival and longer survival after recurrence compared with patients with ER-negative </a:t>
            </a:r>
            <a:r>
              <a:rPr lang="en-US" dirty="0" err="1"/>
              <a:t>tumours</a:t>
            </a:r>
            <a:r>
              <a:rPr lang="en-US" dirty="0"/>
              <a:t>.</a:t>
            </a:r>
          </a:p>
          <a:p>
            <a:r>
              <a:rPr lang="en-US" dirty="0"/>
              <a:t>• The clinical importance of ER relates principally to the fact that its presence identifies hormone sensitive </a:t>
            </a:r>
            <a:r>
              <a:rPr lang="en-US" dirty="0" err="1"/>
              <a:t>tumours</a:t>
            </a:r>
            <a:r>
              <a:rPr lang="en-US" dirty="0"/>
              <a:t>. About 50-60% of patients with significant increase in ER in their </a:t>
            </a:r>
            <a:r>
              <a:rPr lang="en-US" dirty="0" err="1"/>
              <a:t>tumour</a:t>
            </a:r>
            <a:r>
              <a:rPr lang="en-US" dirty="0"/>
              <a:t> respond </a:t>
            </a:r>
            <a:r>
              <a:rPr lang="en-US" dirty="0" err="1"/>
              <a:t>favourably</a:t>
            </a:r>
            <a:r>
              <a:rPr lang="en-US" dirty="0"/>
              <a:t> to endocrine therapy. A higher percentage respond if ER levels are high and if both ER and PR are positive.</a:t>
            </a:r>
          </a:p>
          <a:p>
            <a:endParaRPr lang="en-US" dirty="0"/>
          </a:p>
          <a:p>
            <a:r>
              <a:rPr lang="en-US" dirty="0"/>
              <a:t>Postmenopausal women with positive axillary nodes should receive Tamoxifen 20 mg/day for a period of 5 years as it is known to delay the recurrence</a:t>
            </a:r>
          </a:p>
          <a:p>
            <a:endParaRPr lang="en-US" dirty="0"/>
          </a:p>
          <a:p>
            <a:r>
              <a:rPr lang="en-US" dirty="0"/>
              <a:t>• All other patients may benefit from tamoxifen except premenopausal ER/PR negative patients.</a:t>
            </a:r>
          </a:p>
          <a:p>
            <a:r>
              <a:rPr lang="en-US" dirty="0"/>
              <a:t>• Tamoxifen is started only after chemotherapy is com­pleted.</a:t>
            </a:r>
          </a:p>
          <a:p>
            <a:r>
              <a:rPr lang="en-US" dirty="0"/>
              <a:t>• It should be given for 5 years.</a:t>
            </a:r>
            <a:endParaRPr lang="ru-RU" dirty="0"/>
          </a:p>
        </p:txBody>
      </p:sp>
    </p:spTree>
    <p:extLst>
      <p:ext uri="{BB962C8B-B14F-4D97-AF65-F5344CB8AC3E}">
        <p14:creationId xmlns:p14="http://schemas.microsoft.com/office/powerpoint/2010/main" val="32471940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B8823B6-8440-40D6-A92F-19ECC44EE2A8}"/>
              </a:ext>
            </a:extLst>
          </p:cNvPr>
          <p:cNvSpPr>
            <a:spLocks noGrp="1"/>
          </p:cNvSpPr>
          <p:nvPr>
            <p:ph sz="quarter" idx="13"/>
          </p:nvPr>
        </p:nvSpPr>
        <p:spPr>
          <a:xfrm>
            <a:off x="201705" y="161366"/>
            <a:ext cx="11786347" cy="6353734"/>
          </a:xfrm>
        </p:spPr>
        <p:txBody>
          <a:bodyPr>
            <a:normAutofit/>
          </a:bodyPr>
          <a:lstStyle/>
          <a:p>
            <a:r>
              <a:rPr lang="en-US" b="1" dirty="0"/>
              <a:t>IV. ROLE OF CHEMOTHERAPY</a:t>
            </a:r>
          </a:p>
          <a:p>
            <a:r>
              <a:rPr lang="en-US" dirty="0"/>
              <a:t>• It is indicated in premenopausal patients wherein lymph nodes are positive in the axilla. The drugs used are cy­clophosphamide, methotrexate, 5-fluorouracil (CMF) monthly regime for 6 cycles. It acts by causing chemi­cal oophorectomy. CAF regime (CAF : Cyclophos­phamide, </a:t>
            </a:r>
            <a:r>
              <a:rPr lang="en-US" dirty="0" err="1"/>
              <a:t>adriamycin</a:t>
            </a:r>
            <a:r>
              <a:rPr lang="en-US" dirty="0"/>
              <a:t> and </a:t>
            </a:r>
            <a:r>
              <a:rPr lang="en-US" dirty="0" err="1"/>
              <a:t>flurouracil</a:t>
            </a:r>
            <a:r>
              <a:rPr lang="en-US" dirty="0"/>
              <a:t> can also be given.</a:t>
            </a:r>
          </a:p>
          <a:p>
            <a:r>
              <a:rPr lang="en-US" dirty="0"/>
              <a:t>• Chemotherapy can also be given in early carcinoma of the breast when histology shows poorly differentiated carcinoma.</a:t>
            </a:r>
          </a:p>
          <a:p>
            <a:r>
              <a:rPr lang="en-US" dirty="0"/>
              <a:t>• </a:t>
            </a:r>
            <a:r>
              <a:rPr lang="en-US" dirty="0" err="1"/>
              <a:t>Taxanes</a:t>
            </a:r>
            <a:r>
              <a:rPr lang="en-US" dirty="0"/>
              <a:t>: Gemcitabine, Docetaxel and </a:t>
            </a:r>
            <a:r>
              <a:rPr lang="en-US" dirty="0" err="1"/>
              <a:t>Paclitaxels</a:t>
            </a:r>
            <a:r>
              <a:rPr lang="en-US" dirty="0"/>
              <a:t> have been popular and accepted as post anthracycline (Adriamycin and </a:t>
            </a:r>
            <a:r>
              <a:rPr lang="en-US" dirty="0" err="1"/>
              <a:t>Epirubicin</a:t>
            </a:r>
            <a:r>
              <a:rPr lang="en-US" dirty="0"/>
              <a:t>) second line drugs. They are well tolerated with less toxicity. They are much more active than other drugs such as Cisplatin and Cyclophosphamide.</a:t>
            </a:r>
            <a:endParaRPr lang="ru-RU" dirty="0"/>
          </a:p>
        </p:txBody>
      </p:sp>
    </p:spTree>
    <p:extLst>
      <p:ext uri="{BB962C8B-B14F-4D97-AF65-F5344CB8AC3E}">
        <p14:creationId xmlns:p14="http://schemas.microsoft.com/office/powerpoint/2010/main" val="8671175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13038" y="214184"/>
            <a:ext cx="11590638" cy="6376086"/>
          </a:xfrm>
        </p:spPr>
        <p:txBody>
          <a:bodyPr>
            <a:normAutofit fontScale="92500" lnSpcReduction="20000"/>
          </a:bodyPr>
          <a:lstStyle/>
          <a:p>
            <a:r>
              <a:rPr lang="en-US" b="1" dirty="0">
                <a:solidFill>
                  <a:srgbClr val="FF0000"/>
                </a:solidFill>
              </a:rPr>
              <a:t>Barrett’s </a:t>
            </a:r>
            <a:r>
              <a:rPr lang="en-US" b="1" dirty="0" err="1">
                <a:solidFill>
                  <a:srgbClr val="FF0000"/>
                </a:solidFill>
              </a:rPr>
              <a:t>oesophagus</a:t>
            </a:r>
            <a:r>
              <a:rPr lang="en-US" b="1" dirty="0">
                <a:solidFill>
                  <a:srgbClr val="FF0000"/>
                </a:solidFill>
              </a:rPr>
              <a:t> (</a:t>
            </a:r>
            <a:r>
              <a:rPr lang="en-US" b="1" dirty="0" err="1">
                <a:solidFill>
                  <a:srgbClr val="FF0000"/>
                </a:solidFill>
              </a:rPr>
              <a:t>columnarlined</a:t>
            </a:r>
            <a:r>
              <a:rPr lang="en-US" b="1" dirty="0">
                <a:solidFill>
                  <a:srgbClr val="FF0000"/>
                </a:solidFill>
              </a:rPr>
              <a:t> lower </a:t>
            </a:r>
            <a:r>
              <a:rPr lang="en-US" b="1" dirty="0" err="1">
                <a:solidFill>
                  <a:srgbClr val="FF0000"/>
                </a:solidFill>
              </a:rPr>
              <a:t>oesophagus</a:t>
            </a:r>
            <a:r>
              <a:rPr lang="en-US" b="1" dirty="0">
                <a:solidFill>
                  <a:srgbClr val="FF0000"/>
                </a:solidFill>
              </a:rPr>
              <a:t>) </a:t>
            </a:r>
          </a:p>
          <a:p>
            <a:br>
              <a:rPr lang="en-US" dirty="0"/>
            </a:br>
            <a:r>
              <a:rPr lang="en-US" dirty="0"/>
              <a:t>Barrett’s </a:t>
            </a:r>
            <a:r>
              <a:rPr lang="en-US" dirty="0" err="1"/>
              <a:t>oesophagus</a:t>
            </a:r>
            <a:r>
              <a:rPr lang="en-US" dirty="0"/>
              <a:t> is a metaplastic change in the lining mucosa of the </a:t>
            </a:r>
            <a:r>
              <a:rPr lang="en-US" dirty="0" err="1"/>
              <a:t>oesophagus</a:t>
            </a:r>
            <a:r>
              <a:rPr lang="en-US" dirty="0"/>
              <a:t> in response to chronic </a:t>
            </a:r>
            <a:r>
              <a:rPr lang="en-US" dirty="0" err="1"/>
              <a:t>gastrooesophageal</a:t>
            </a:r>
            <a:r>
              <a:rPr lang="en-US" dirty="0"/>
              <a:t> reflux. Many of these patients do not have particularly severe symptoms, although they do have the most abnormal pH profiles. This adaptive response involves a mosaic of cell types, probably beginning as a simple columnar epithelium which becomes ‘</a:t>
            </a:r>
            <a:r>
              <a:rPr lang="en-US" dirty="0" err="1"/>
              <a:t>specialised</a:t>
            </a:r>
            <a:r>
              <a:rPr lang="en-US" dirty="0"/>
              <a:t>’ with time. The hallmark of ‘</a:t>
            </a:r>
            <a:r>
              <a:rPr lang="en-US" dirty="0" err="1"/>
              <a:t>specialised</a:t>
            </a:r>
            <a:r>
              <a:rPr lang="en-US" dirty="0"/>
              <a:t>’ Barrett’s epithelium is the presence of mucus-secreting goblet cells (intestinal metaplasia). One of the great mysteries of GORD is why some people develop </a:t>
            </a:r>
            <a:r>
              <a:rPr lang="en-US" dirty="0" err="1"/>
              <a:t>oesophagitis</a:t>
            </a:r>
            <a:r>
              <a:rPr lang="en-US" dirty="0"/>
              <a:t> and others develop Barrett’s </a:t>
            </a:r>
            <a:r>
              <a:rPr lang="en-US" dirty="0" err="1"/>
              <a:t>oesophagus</a:t>
            </a:r>
            <a:r>
              <a:rPr lang="en-US" dirty="0"/>
              <a:t>, often without significant </a:t>
            </a:r>
            <a:r>
              <a:rPr lang="en-US" dirty="0" err="1"/>
              <a:t>oesophagitis</a:t>
            </a:r>
            <a:r>
              <a:rPr lang="en-US" dirty="0"/>
              <a:t>. In Barrett’s </a:t>
            </a:r>
            <a:r>
              <a:rPr lang="en-US" dirty="0" err="1"/>
              <a:t>oesophagus</a:t>
            </a:r>
            <a:r>
              <a:rPr lang="en-US" dirty="0"/>
              <a:t>, the junction between squamous </a:t>
            </a:r>
            <a:r>
              <a:rPr lang="en-US" dirty="0" err="1"/>
              <a:t>oesophageal</a:t>
            </a:r>
            <a:r>
              <a:rPr lang="en-US" dirty="0"/>
              <a:t> mucosa and gastric mucosa moves proximally. It may be difficult to distinguish a Barrett’s </a:t>
            </a:r>
            <a:r>
              <a:rPr lang="en-US" dirty="0" err="1"/>
              <a:t>oesophagus</a:t>
            </a:r>
            <a:r>
              <a:rPr lang="en-US" dirty="0"/>
              <a:t> from a tubular, sliding hiatus hernia during endoscopy, as the two often coexist or where the visible Barrett’s segment is very short. The key is where the gastric mucosal folds end along with recognition of the mucosal vascular pattern. The mucosa in the body of the stomach has longitudinal folds; the columnar lining of Barrett’s </a:t>
            </a:r>
            <a:r>
              <a:rPr lang="en-US" dirty="0" err="1"/>
              <a:t>oesophagus</a:t>
            </a:r>
            <a:r>
              <a:rPr lang="en-US" dirty="0"/>
              <a:t> is smooth. The lower </a:t>
            </a:r>
            <a:r>
              <a:rPr lang="en-US" dirty="0" err="1"/>
              <a:t>oesophagus</a:t>
            </a:r>
            <a:r>
              <a:rPr lang="en-US" dirty="0"/>
              <a:t> is </a:t>
            </a:r>
            <a:r>
              <a:rPr lang="en-US" dirty="0" err="1"/>
              <a:t>characterised</a:t>
            </a:r>
            <a:r>
              <a:rPr lang="en-US" dirty="0"/>
              <a:t> by palisade vessels that run longitudinally and are easily seen through the lower </a:t>
            </a:r>
            <a:r>
              <a:rPr lang="en-US" dirty="0" err="1"/>
              <a:t>oesophageal</a:t>
            </a:r>
            <a:r>
              <a:rPr lang="en-US" dirty="0"/>
              <a:t> mucosa. Strictures</a:t>
            </a:r>
            <a:br>
              <a:rPr lang="en-US" dirty="0"/>
            </a:br>
            <a:r>
              <a:rPr lang="en-US" dirty="0"/>
              <a:t>can occur in Barrett’s </a:t>
            </a:r>
            <a:r>
              <a:rPr lang="en-US" dirty="0" err="1"/>
              <a:t>oesophagus</a:t>
            </a:r>
            <a:r>
              <a:rPr lang="en-US" dirty="0"/>
              <a:t> and nearly always appear at the new </a:t>
            </a:r>
            <a:r>
              <a:rPr lang="en-US" dirty="0" err="1"/>
              <a:t>squamocolumnar</a:t>
            </a:r>
            <a:r>
              <a:rPr lang="en-US" dirty="0"/>
              <a:t> junction. Rarely, a stricture may occur in the columnar segment after healing of a Barrett’s ulcer. Although intestinal metaplasia and length of the Barrett’s segment are important risk factors for the development of carcinoma, neither represents </a:t>
            </a:r>
            <a:r>
              <a:rPr lang="en-US" dirty="0" err="1"/>
              <a:t>anessential</a:t>
            </a:r>
            <a:r>
              <a:rPr lang="en-US" dirty="0"/>
              <a:t> feature for cancer development. The risk of transformation to cancer is probably no more than 0.5% per patient per year, which is about 25 times that of the general population. </a:t>
            </a:r>
          </a:p>
          <a:p>
            <a:br>
              <a:rPr lang="en-US" dirty="0"/>
            </a:br>
            <a:br>
              <a:rPr lang="en-US" dirty="0"/>
            </a:br>
            <a:br>
              <a:rPr lang="en-US" dirty="0"/>
            </a:br>
            <a:endParaRPr lang="ru-RU" dirty="0"/>
          </a:p>
        </p:txBody>
      </p:sp>
    </p:spTree>
    <p:extLst>
      <p:ext uri="{BB962C8B-B14F-4D97-AF65-F5344CB8AC3E}">
        <p14:creationId xmlns:p14="http://schemas.microsoft.com/office/powerpoint/2010/main" val="28645948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37751" y="255373"/>
            <a:ext cx="11631827" cy="6293707"/>
          </a:xfrm>
        </p:spPr>
        <p:txBody>
          <a:bodyPr>
            <a:normAutofit fontScale="85000" lnSpcReduction="20000"/>
          </a:bodyPr>
          <a:lstStyle/>
          <a:p>
            <a:r>
              <a:rPr lang="en-US" dirty="0"/>
              <a:t>Patients who are found to have </a:t>
            </a:r>
            <a:r>
              <a:rPr lang="en-US" b="1" dirty="0"/>
              <a:t>Barrett’s </a:t>
            </a:r>
            <a:r>
              <a:rPr lang="en-US" b="1" dirty="0" err="1"/>
              <a:t>oesophagus</a:t>
            </a:r>
            <a:r>
              <a:rPr lang="en-US" b="1" dirty="0"/>
              <a:t> </a:t>
            </a:r>
            <a:r>
              <a:rPr lang="en-US" dirty="0"/>
              <a:t>may be submitted to regular surveillance endoscopy with multiple biopsies in the hope of finding dysplasia or in situ cancer, rather than allowing invasive cancer to develop and cause symptoms. There is no general agreement about the benefits of surveillance endoscopy, or its ideal frequency. Endoscopy at 2-year intervals is probably adequate, provided that no dysplasia has been detected. A significant problem is that the incidence of Barrett’s </a:t>
            </a:r>
            <a:r>
              <a:rPr lang="en-US" dirty="0" err="1"/>
              <a:t>oesophagus</a:t>
            </a:r>
            <a:r>
              <a:rPr lang="en-US" dirty="0"/>
              <a:t> in the community is estimated to be at least 10 times the incidence discovered in dyspeptic patients referred for endoscopy. Thus, adenocarcinoma in Barrett’s </a:t>
            </a:r>
            <a:r>
              <a:rPr lang="en-US" dirty="0" err="1"/>
              <a:t>oesophagus</a:t>
            </a:r>
            <a:r>
              <a:rPr lang="en-US" dirty="0"/>
              <a:t> often presents with invasive cancer without any preceding reflux symptoms.</a:t>
            </a:r>
            <a:br>
              <a:rPr lang="en-US" dirty="0"/>
            </a:br>
            <a:r>
              <a:rPr lang="en-US" dirty="0"/>
              <a:t>Until recently, Barrett’s </a:t>
            </a:r>
            <a:r>
              <a:rPr lang="en-US" dirty="0" err="1"/>
              <a:t>oesophagus</a:t>
            </a:r>
            <a:r>
              <a:rPr lang="en-US" dirty="0"/>
              <a:t> was not diagnosed until there was at least 3cm of columnar epithelium in the distal </a:t>
            </a:r>
            <a:r>
              <a:rPr lang="en-US" dirty="0" err="1"/>
              <a:t>oesophagus</a:t>
            </a:r>
            <a:r>
              <a:rPr lang="en-US" dirty="0"/>
              <a:t>. With the better appreciation of the importance of intestinal metaplasia, Barrett’s </a:t>
            </a:r>
            <a:r>
              <a:rPr lang="en-US" dirty="0" err="1"/>
              <a:t>oesophagus</a:t>
            </a:r>
            <a:r>
              <a:rPr lang="en-US" dirty="0"/>
              <a:t> may be diagnosed if there is any intestinal metaplasia in the </a:t>
            </a:r>
            <a:r>
              <a:rPr lang="en-US" dirty="0" err="1"/>
              <a:t>oesophagus</a:t>
            </a:r>
            <a:r>
              <a:rPr lang="en-US" dirty="0"/>
              <a:t>. The relative risk of cancer rises with increasing length of abnormal mucosa. The following terms are widely used:</a:t>
            </a:r>
            <a:br>
              <a:rPr lang="en-US" dirty="0"/>
            </a:br>
            <a:r>
              <a:rPr lang="en-US" dirty="0"/>
              <a:t>● classic Barrett’s (≥3 cm columnar epithelium);</a:t>
            </a:r>
            <a:br>
              <a:rPr lang="en-US" dirty="0"/>
            </a:br>
            <a:r>
              <a:rPr lang="en-US" dirty="0"/>
              <a:t>● short-segment Barrett’s (&lt;3 cm of columnar epithelium);</a:t>
            </a:r>
            <a:br>
              <a:rPr lang="en-US" dirty="0"/>
            </a:br>
            <a:r>
              <a:rPr lang="en-US" dirty="0"/>
              <a:t>● cardia metaplasia (intestinal metaplasia at the </a:t>
            </a:r>
            <a:r>
              <a:rPr lang="en-US" dirty="0" err="1"/>
              <a:t>oesophagogastric</a:t>
            </a:r>
            <a:r>
              <a:rPr lang="en-US" dirty="0"/>
              <a:t> junction without any macroscopic change at endoscopy). </a:t>
            </a:r>
          </a:p>
          <a:p>
            <a:r>
              <a:rPr lang="en-US" dirty="0"/>
              <a:t>Barrett’s mucosa in the hope of eliminating the risk of cancer development. Laser, photodynamic therapy, argon-beam plasma coagulation, RFA and endoscopic mucosal resection (EMR) have all been used. Until recently, it was felt that intervention should only be offered in patients with </a:t>
            </a:r>
            <a:r>
              <a:rPr lang="en-US" dirty="0" err="1"/>
              <a:t>highgrade</a:t>
            </a:r>
            <a:r>
              <a:rPr lang="en-US" dirty="0"/>
              <a:t> dysplasia, but recent evidence suggests that patients with low-grade dysplasia also have a substantial risk of progressing to high-grade dysplasia of around 9% per year. For this reason endoscopic treatment is considered appropriate</a:t>
            </a:r>
            <a:br>
              <a:rPr lang="en-US" dirty="0"/>
            </a:br>
            <a:r>
              <a:rPr lang="en-US" dirty="0"/>
              <a:t>for patients with low-grade dysplasia when confirmed by a second independent </a:t>
            </a:r>
            <a:r>
              <a:rPr lang="en-US" dirty="0" err="1"/>
              <a:t>histopathologist</a:t>
            </a:r>
            <a:r>
              <a:rPr lang="en-US" dirty="0"/>
              <a:t>. EMR of dysplastic areas followed by RFA seems to be the most popular approach and, together with PPI treatment, these endoscopic methods can result in a </a:t>
            </a:r>
            <a:r>
              <a:rPr lang="en-US" dirty="0" err="1"/>
              <a:t>neosquamous</a:t>
            </a:r>
            <a:r>
              <a:rPr lang="en-US" dirty="0"/>
              <a:t> lining. Fears of buried glands that might give rise to cancer seem unfounded. </a:t>
            </a:r>
            <a:br>
              <a:rPr lang="en-US" dirty="0"/>
            </a:br>
            <a:br>
              <a:rPr lang="en-US" dirty="0"/>
            </a:br>
            <a:br>
              <a:rPr lang="en-US" dirty="0"/>
            </a:br>
            <a:endParaRPr lang="ru-RU" dirty="0"/>
          </a:p>
        </p:txBody>
      </p:sp>
    </p:spTree>
    <p:extLst>
      <p:ext uri="{BB962C8B-B14F-4D97-AF65-F5344CB8AC3E}">
        <p14:creationId xmlns:p14="http://schemas.microsoft.com/office/powerpoint/2010/main" val="30335123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40043" y="131805"/>
            <a:ext cx="11870725" cy="6499653"/>
          </a:xfrm>
        </p:spPr>
        <p:txBody>
          <a:bodyPr>
            <a:normAutofit fontScale="32500" lnSpcReduction="20000"/>
          </a:bodyPr>
          <a:lstStyle/>
          <a:p>
            <a:pPr>
              <a:lnSpc>
                <a:spcPct val="120000"/>
              </a:lnSpc>
            </a:pPr>
            <a:r>
              <a:rPr lang="en-US" sz="6000" b="1" dirty="0"/>
              <a:t>Achalasia</a:t>
            </a:r>
            <a:br>
              <a:rPr lang="en-US" sz="6000" b="1" dirty="0"/>
            </a:br>
            <a:r>
              <a:rPr lang="en-US" sz="6000" b="1" i="1" dirty="0"/>
              <a:t>Pathology and </a:t>
            </a:r>
            <a:r>
              <a:rPr lang="en-US" sz="6000" b="1" i="1" dirty="0" err="1"/>
              <a:t>aetiology</a:t>
            </a:r>
            <a:br>
              <a:rPr lang="en-US" sz="6000" b="1" i="1" dirty="0"/>
            </a:br>
            <a:endParaRPr lang="en-US" sz="6000" b="1" i="1" dirty="0"/>
          </a:p>
          <a:p>
            <a:pPr>
              <a:lnSpc>
                <a:spcPct val="120000"/>
              </a:lnSpc>
            </a:pPr>
            <a:r>
              <a:rPr lang="en-US" sz="4900" dirty="0"/>
              <a:t>Achalasia (Greek ‘failure to relax’) is uncommon, but merits prominence because it is reasonably understood and responds to treatment. It is due to loss of the ganglion cells in the myenteric (</a:t>
            </a:r>
            <a:r>
              <a:rPr lang="en-US" sz="4900" dirty="0" err="1"/>
              <a:t>Auerbach’s</a:t>
            </a:r>
            <a:r>
              <a:rPr lang="en-US" sz="4900" dirty="0"/>
              <a:t>) plexus, the cause of which is unknown. In South America, chronic infection with the parasite </a:t>
            </a:r>
            <a:r>
              <a:rPr lang="en-US" sz="4900" i="1" dirty="0" err="1"/>
              <a:t>Trypanosoma</a:t>
            </a:r>
            <a:r>
              <a:rPr lang="en-US" sz="4900" i="1" dirty="0"/>
              <a:t> </a:t>
            </a:r>
            <a:r>
              <a:rPr lang="en-US" sz="4900" i="1" dirty="0" err="1"/>
              <a:t>cruzi</a:t>
            </a:r>
            <a:r>
              <a:rPr lang="en-US" sz="4900" i="1" dirty="0"/>
              <a:t> </a:t>
            </a:r>
            <a:r>
              <a:rPr lang="en-US" sz="4900" dirty="0"/>
              <a:t>causes Chagas’ disease, which has marked clinical similarities to achalasia. Achalasia differs from </a:t>
            </a:r>
            <a:r>
              <a:rPr lang="en-US" sz="4900" dirty="0" err="1"/>
              <a:t>Hirschsprung’s</a:t>
            </a:r>
            <a:r>
              <a:rPr lang="en-US" sz="4900" dirty="0"/>
              <a:t> disease of the colon because the dilated </a:t>
            </a:r>
            <a:r>
              <a:rPr lang="en-US" sz="4900" dirty="0" err="1"/>
              <a:t>oesophagus</a:t>
            </a:r>
            <a:r>
              <a:rPr lang="en-US" sz="4900" dirty="0"/>
              <a:t> usually contains few ganglion cells, whereas the dilated colon contains normal ganglion cells proximal to a constricted, </a:t>
            </a:r>
            <a:r>
              <a:rPr lang="en-US" sz="4900" dirty="0" err="1"/>
              <a:t>aganglionic</a:t>
            </a:r>
            <a:r>
              <a:rPr lang="en-US" sz="4900" dirty="0"/>
              <a:t> segment. Histology of muscle specimens generally shows a reduction in the number of ganglion cells (and mainly inhibitory neurons) with a variable degree of chronic inflammation. When powerful non-peristaltic contractions are still present, perhaps representing an early stage of the disease, inflammation and neural fibrosis may be seen with normal numbers of ganglion cells. </a:t>
            </a:r>
          </a:p>
          <a:p>
            <a:pPr>
              <a:lnSpc>
                <a:spcPct val="120000"/>
              </a:lnSpc>
            </a:pPr>
            <a:r>
              <a:rPr lang="en-US" sz="4900" dirty="0"/>
              <a:t>The classic physiological abnormalities are a non-relaxing LOS and absent peristalsis in the body of the </a:t>
            </a:r>
            <a:r>
              <a:rPr lang="en-US" sz="4900" dirty="0" err="1"/>
              <a:t>oesophagus</a:t>
            </a:r>
            <a:r>
              <a:rPr lang="en-US" sz="4900" dirty="0"/>
              <a:t>.</a:t>
            </a:r>
            <a:br>
              <a:rPr lang="en-US" sz="4900" dirty="0"/>
            </a:br>
            <a:r>
              <a:rPr lang="en-US" sz="4900" dirty="0"/>
              <a:t>The Chicago classification identifies three variants. Although most patients have almost no </a:t>
            </a:r>
            <a:r>
              <a:rPr lang="en-US" sz="4900" dirty="0" err="1"/>
              <a:t>recognisable</a:t>
            </a:r>
            <a:r>
              <a:rPr lang="en-US" sz="4900" dirty="0"/>
              <a:t> contractions (type I), some patients continue to exhibit </a:t>
            </a:r>
            <a:r>
              <a:rPr lang="en-US" sz="4900" dirty="0" err="1"/>
              <a:t>pressurisation</a:t>
            </a:r>
            <a:r>
              <a:rPr lang="en-US" sz="4900" dirty="0"/>
              <a:t> throughout the </a:t>
            </a:r>
            <a:r>
              <a:rPr lang="en-US" sz="4900" dirty="0" err="1"/>
              <a:t>oesophagus</a:t>
            </a:r>
            <a:r>
              <a:rPr lang="en-US" sz="4900" dirty="0"/>
              <a:t> (type 2), whereas in others the </a:t>
            </a:r>
            <a:r>
              <a:rPr lang="en-US" sz="4900" dirty="0" err="1"/>
              <a:t>oesophagus</a:t>
            </a:r>
            <a:r>
              <a:rPr lang="en-US" sz="4900" dirty="0"/>
              <a:t> is of normal </a:t>
            </a:r>
            <a:r>
              <a:rPr lang="en-US" sz="4900" dirty="0" err="1"/>
              <a:t>calibre</a:t>
            </a:r>
            <a:r>
              <a:rPr lang="en-US" sz="4900" dirty="0"/>
              <a:t> and exhibits high-pressure contractile (although non-peristaltic) activity (spastic </a:t>
            </a:r>
            <a:r>
              <a:rPr lang="en-US" sz="4900" dirty="0" err="1"/>
              <a:t>oesophagus</a:t>
            </a:r>
            <a:r>
              <a:rPr lang="en-US" sz="4900" dirty="0"/>
              <a:t>, vigorous achalasia). In some patients, these uncoordinated contractions result in pain as much as a sense of food sticking. High-resolution </a:t>
            </a:r>
            <a:r>
              <a:rPr lang="en-US" sz="4900" dirty="0" err="1"/>
              <a:t>manometry</a:t>
            </a:r>
            <a:r>
              <a:rPr lang="en-US" sz="4900" dirty="0"/>
              <a:t> </a:t>
            </a:r>
            <a:r>
              <a:rPr lang="en-US" sz="4900" dirty="0" err="1"/>
              <a:t>recognises</a:t>
            </a:r>
            <a:r>
              <a:rPr lang="en-US" sz="4900" dirty="0"/>
              <a:t> these contraction patterns, which may be important in predicting the outcome of treatment. With time, the </a:t>
            </a:r>
            <a:r>
              <a:rPr lang="en-US" sz="4900" dirty="0" err="1"/>
              <a:t>oesophagus</a:t>
            </a:r>
            <a:r>
              <a:rPr lang="en-US" sz="4900" dirty="0"/>
              <a:t> dilates and contractions disappear, so that the </a:t>
            </a:r>
            <a:r>
              <a:rPr lang="en-US" sz="4900" dirty="0" err="1"/>
              <a:t>oesophagus</a:t>
            </a:r>
            <a:r>
              <a:rPr lang="en-US" sz="4900" dirty="0"/>
              <a:t> empties mainly by the hydrostatic pressure of its contents. This is nearly always incomplete, leaving residual food and fluid. The gas bubble in the stomach is frequently absent, as no bolus with its accompanying normal gas passes through the sphincter. The ‘</a:t>
            </a:r>
            <a:r>
              <a:rPr lang="en-US" sz="4900" dirty="0" err="1"/>
              <a:t>megaoesophagus</a:t>
            </a:r>
            <a:r>
              <a:rPr lang="en-US" sz="4900" dirty="0"/>
              <a:t>’ becomes tortuous with a persistent retention </a:t>
            </a:r>
            <a:r>
              <a:rPr lang="en-US" sz="4900" dirty="0" err="1"/>
              <a:t>oesophagitis</a:t>
            </a:r>
            <a:r>
              <a:rPr lang="en-US" sz="4900" dirty="0"/>
              <a:t> due to fermentation of food residues, and this may account for the increased incidence of carcinoma of the </a:t>
            </a:r>
            <a:r>
              <a:rPr lang="en-US" sz="4900" dirty="0" err="1"/>
              <a:t>oesophagus</a:t>
            </a:r>
            <a:r>
              <a:rPr lang="en-US" sz="4900" dirty="0"/>
              <a:t> .</a:t>
            </a:r>
            <a:endParaRPr lang="ru-RU" sz="4900" dirty="0"/>
          </a:p>
        </p:txBody>
      </p:sp>
    </p:spTree>
    <p:extLst>
      <p:ext uri="{BB962C8B-B14F-4D97-AF65-F5344CB8AC3E}">
        <p14:creationId xmlns:p14="http://schemas.microsoft.com/office/powerpoint/2010/main" val="20390958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30659" y="181232"/>
            <a:ext cx="11763633" cy="6483179"/>
          </a:xfrm>
        </p:spPr>
        <p:txBody>
          <a:bodyPr>
            <a:normAutofit lnSpcReduction="10000"/>
          </a:bodyPr>
          <a:lstStyle/>
          <a:p>
            <a:r>
              <a:rPr lang="en-US" b="1" dirty="0" err="1"/>
              <a:t>Pseudoachalasia</a:t>
            </a:r>
            <a:r>
              <a:rPr lang="en-US" b="1" dirty="0"/>
              <a:t> </a:t>
            </a:r>
            <a:r>
              <a:rPr lang="en-US" dirty="0"/>
              <a:t>is an achalasia-like disorder that is usually produced by adenocarcinoma of the cardia, but has also been described in relation to benign </a:t>
            </a:r>
            <a:r>
              <a:rPr lang="en-US" dirty="0" err="1"/>
              <a:t>tumours</a:t>
            </a:r>
            <a:r>
              <a:rPr lang="en-US" dirty="0"/>
              <a:t> at this level. It has been presumed that the inability of the sphincter to relax is linked to the loss of body peristalsis, although other cancers outside the </a:t>
            </a:r>
            <a:r>
              <a:rPr lang="en-US" dirty="0" err="1"/>
              <a:t>oesophagus</a:t>
            </a:r>
            <a:r>
              <a:rPr lang="en-US" dirty="0"/>
              <a:t> (</a:t>
            </a:r>
            <a:r>
              <a:rPr lang="en-US" dirty="0" err="1"/>
              <a:t>bronchus,pancreas</a:t>
            </a:r>
            <a:r>
              <a:rPr lang="en-US" dirty="0"/>
              <a:t>) have also been </a:t>
            </a:r>
            <a:r>
              <a:rPr lang="en-US" dirty="0" err="1"/>
              <a:t>ssociated</a:t>
            </a:r>
            <a:r>
              <a:rPr lang="en-US" dirty="0"/>
              <a:t> with </a:t>
            </a:r>
            <a:r>
              <a:rPr lang="en-US" dirty="0" err="1"/>
              <a:t>pseudoachalasia</a:t>
            </a:r>
            <a:r>
              <a:rPr lang="en-US" dirty="0"/>
              <a:t>.</a:t>
            </a:r>
            <a:br>
              <a:rPr lang="en-US" dirty="0"/>
            </a:br>
            <a:r>
              <a:rPr lang="en-US" b="1" i="1" dirty="0"/>
              <a:t>Clinical features</a:t>
            </a:r>
            <a:br>
              <a:rPr lang="en-US" b="1" i="1" dirty="0"/>
            </a:br>
            <a:r>
              <a:rPr lang="en-US" dirty="0"/>
              <a:t>The disease is most common in middle life, but can occur at any age. It typically presents with dysphagia, although pain (often mistaken for reflux) is common in the early stages.</a:t>
            </a:r>
            <a:br>
              <a:rPr lang="en-US" dirty="0"/>
            </a:br>
            <a:r>
              <a:rPr lang="en-US" dirty="0"/>
              <a:t>Patients often present late and, having had relatively mild symptoms, remain untreated for many years. Regurgitation is frequent, and there may be overspill into the trachea, especially at night.</a:t>
            </a:r>
            <a:br>
              <a:rPr lang="en-US" dirty="0"/>
            </a:br>
            <a:r>
              <a:rPr lang="en-US" b="1" i="1" dirty="0"/>
              <a:t>Diagnosis</a:t>
            </a:r>
            <a:br>
              <a:rPr lang="en-US" b="1" i="1" dirty="0"/>
            </a:br>
            <a:r>
              <a:rPr lang="en-US" dirty="0"/>
              <a:t>Achalasia may be suspected at endoscopy by finding a tight cardia and food residue in the </a:t>
            </a:r>
            <a:r>
              <a:rPr lang="en-US" dirty="0" err="1"/>
              <a:t>oesophagus</a:t>
            </a:r>
            <a:r>
              <a:rPr lang="en-US" dirty="0"/>
              <a:t>. Barium radiology may show hold-up in the distal </a:t>
            </a:r>
            <a:r>
              <a:rPr lang="en-US" dirty="0" err="1"/>
              <a:t>oesophagus</a:t>
            </a:r>
            <a:r>
              <a:rPr lang="en-US" dirty="0"/>
              <a:t>, abnormal contractions in the </a:t>
            </a:r>
            <a:r>
              <a:rPr lang="en-US" dirty="0" err="1"/>
              <a:t>oesophageal</a:t>
            </a:r>
            <a:r>
              <a:rPr lang="en-US" dirty="0"/>
              <a:t> body and a tapering stricture in the distal </a:t>
            </a:r>
            <a:r>
              <a:rPr lang="en-US" dirty="0" err="1"/>
              <a:t>oesophagus</a:t>
            </a:r>
            <a:r>
              <a:rPr lang="en-US" dirty="0"/>
              <a:t>, often described as a ‘bird’s beak’. The gastric gas bubble is usually absent. These typical features of well-developed achalasia are often absent, and endoscopy and radiology can be normal. A firm diagnosis is established by high-resolution </a:t>
            </a:r>
            <a:r>
              <a:rPr lang="en-US" dirty="0" err="1"/>
              <a:t>oesophageal</a:t>
            </a:r>
            <a:r>
              <a:rPr lang="en-US" dirty="0"/>
              <a:t> </a:t>
            </a:r>
            <a:r>
              <a:rPr lang="en-US" dirty="0" err="1"/>
              <a:t>manometry</a:t>
            </a:r>
            <a:r>
              <a:rPr lang="en-US" dirty="0"/>
              <a:t>. Classically, the LOS does not relax completely on swallowing, there is no peristalsis and there is a raised resting pressure in the </a:t>
            </a:r>
            <a:r>
              <a:rPr lang="en-US" dirty="0" err="1"/>
              <a:t>oesophagus</a:t>
            </a:r>
            <a:r>
              <a:rPr lang="en-US" dirty="0"/>
              <a:t>. The LOS pressure may be elevated, but is often normal. </a:t>
            </a:r>
            <a:br>
              <a:rPr lang="en-US" dirty="0"/>
            </a:br>
            <a:br>
              <a:rPr lang="en-US" dirty="0"/>
            </a:br>
            <a:endParaRPr lang="ru-RU" dirty="0"/>
          </a:p>
        </p:txBody>
      </p:sp>
    </p:spTree>
    <p:extLst>
      <p:ext uri="{BB962C8B-B14F-4D97-AF65-F5344CB8AC3E}">
        <p14:creationId xmlns:p14="http://schemas.microsoft.com/office/powerpoint/2010/main" val="272347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2EA499-8987-45E0-AF74-3433EA75C42E}"/>
              </a:ext>
            </a:extLst>
          </p:cNvPr>
          <p:cNvSpPr>
            <a:spLocks noGrp="1"/>
          </p:cNvSpPr>
          <p:nvPr>
            <p:ph type="title"/>
          </p:nvPr>
        </p:nvSpPr>
        <p:spPr>
          <a:xfrm>
            <a:off x="913774" y="127747"/>
            <a:ext cx="10364451" cy="410135"/>
          </a:xfrm>
        </p:spPr>
        <p:txBody>
          <a:bodyPr>
            <a:normAutofit fontScale="90000"/>
          </a:bodyPr>
          <a:lstStyle/>
          <a:p>
            <a:r>
              <a:rPr lang="en-US" sz="2800" dirty="0">
                <a:solidFill>
                  <a:srgbClr val="FF0000"/>
                </a:solidFill>
              </a:rPr>
              <a:t>Primary lung cancer</a:t>
            </a:r>
            <a:endParaRPr lang="ru-RU" sz="2800" dirty="0">
              <a:solidFill>
                <a:srgbClr val="FF0000"/>
              </a:solidFill>
            </a:endParaRPr>
          </a:p>
        </p:txBody>
      </p:sp>
      <p:sp>
        <p:nvSpPr>
          <p:cNvPr id="3" name="Объект 2">
            <a:extLst>
              <a:ext uri="{FF2B5EF4-FFF2-40B4-BE49-F238E27FC236}">
                <a16:creationId xmlns:a16="http://schemas.microsoft.com/office/drawing/2014/main" id="{2D1827E7-4045-47CD-AAFA-947FE7DF7B33}"/>
              </a:ext>
            </a:extLst>
          </p:cNvPr>
          <p:cNvSpPr>
            <a:spLocks noGrp="1"/>
          </p:cNvSpPr>
          <p:nvPr>
            <p:ph sz="quarter" idx="13"/>
          </p:nvPr>
        </p:nvSpPr>
        <p:spPr>
          <a:xfrm>
            <a:off x="262219" y="625289"/>
            <a:ext cx="11665322" cy="6024282"/>
          </a:xfrm>
        </p:spPr>
        <p:txBody>
          <a:bodyPr>
            <a:noAutofit/>
          </a:bodyPr>
          <a:lstStyle/>
          <a:p>
            <a:pPr marL="0" indent="0">
              <a:buNone/>
            </a:pPr>
            <a:r>
              <a:rPr lang="en-US" sz="1500" b="1" dirty="0"/>
              <a:t>Clinical features</a:t>
            </a:r>
          </a:p>
          <a:p>
            <a:pPr marL="0" indent="0">
              <a:buNone/>
            </a:pPr>
            <a:r>
              <a:rPr lang="en-US" sz="1500" dirty="0"/>
              <a:t>Clinical features of lung carcinoma depend on:</a:t>
            </a:r>
          </a:p>
          <a:p>
            <a:pPr marL="0" indent="0">
              <a:buNone/>
            </a:pPr>
            <a:r>
              <a:rPr lang="en-US" sz="1500" dirty="0"/>
              <a:t>● the site of the lesion;</a:t>
            </a:r>
          </a:p>
          <a:p>
            <a:pPr marL="0" indent="0">
              <a:buNone/>
            </a:pPr>
            <a:r>
              <a:rPr lang="en-US" sz="1500" dirty="0"/>
              <a:t>● the invasion of </a:t>
            </a:r>
            <a:r>
              <a:rPr lang="en-US" sz="1500" dirty="0" err="1"/>
              <a:t>neighbouring</a:t>
            </a:r>
            <a:r>
              <a:rPr lang="en-US" sz="1500" dirty="0"/>
              <a:t> structures;</a:t>
            </a:r>
          </a:p>
          <a:p>
            <a:pPr marL="0" indent="0">
              <a:buNone/>
            </a:pPr>
            <a:r>
              <a:rPr lang="en-US" sz="1500" dirty="0"/>
              <a:t>● the extent of metastases.</a:t>
            </a:r>
          </a:p>
          <a:p>
            <a:pPr marL="0" indent="0">
              <a:buNone/>
            </a:pPr>
            <a:r>
              <a:rPr lang="en-US" sz="1500" dirty="0"/>
              <a:t>Common symptoms include a persistent cough, weight loss, </a:t>
            </a:r>
            <a:r>
              <a:rPr lang="en-US" sz="1500" dirty="0" err="1"/>
              <a:t>dyspnoea</a:t>
            </a:r>
            <a:r>
              <a:rPr lang="en-US" sz="1500" dirty="0"/>
              <a:t> and non-specific chest pain.</a:t>
            </a:r>
            <a:endParaRPr lang="ru-RU" sz="1500" dirty="0"/>
          </a:p>
          <a:p>
            <a:pPr marL="0" indent="0">
              <a:buNone/>
            </a:pPr>
            <a:r>
              <a:rPr lang="en-US" sz="1500" dirty="0"/>
              <a:t>● </a:t>
            </a:r>
            <a:r>
              <a:rPr lang="en-US" sz="1500" dirty="0" err="1"/>
              <a:t>Haemoptysis</a:t>
            </a:r>
            <a:r>
              <a:rPr lang="en-US" sz="1500" dirty="0"/>
              <a:t> occurs in fewer than 50% of patients presenting for the first time.</a:t>
            </a:r>
          </a:p>
          <a:p>
            <a:pPr marL="0" indent="0">
              <a:buNone/>
            </a:pPr>
            <a:r>
              <a:rPr lang="en-US" sz="1500" dirty="0"/>
              <a:t>● Cough, or a changed cough, is a common presentation but non-specific in this population.</a:t>
            </a:r>
          </a:p>
          <a:p>
            <a:pPr marL="0" indent="0">
              <a:buNone/>
            </a:pPr>
            <a:r>
              <a:rPr lang="en-US" sz="1500" dirty="0"/>
              <a:t>● Severe </a:t>
            </a:r>
            <a:r>
              <a:rPr lang="en-US" sz="1500" dirty="0" err="1"/>
              <a:t>localised</a:t>
            </a:r>
            <a:r>
              <a:rPr lang="en-US" sz="1500" dirty="0"/>
              <a:t> pain suggests chest wall invasion with the infiltration of an intercostal nerve. Invasion of the apical area may involve the brachial plexus, leading to Pancoast’s syndrome.</a:t>
            </a:r>
          </a:p>
          <a:p>
            <a:pPr marL="0" indent="0">
              <a:buNone/>
            </a:pPr>
            <a:r>
              <a:rPr lang="en-US" sz="1500" dirty="0"/>
              <a:t>● </a:t>
            </a:r>
            <a:r>
              <a:rPr lang="en-US" sz="1500" dirty="0" err="1"/>
              <a:t>Dyspnoea</a:t>
            </a:r>
            <a:r>
              <a:rPr lang="en-US" sz="1500" dirty="0"/>
              <a:t> may come from loss of functioning lung tissue, lymphatic invasion or the development of a large pleural effusion.</a:t>
            </a:r>
          </a:p>
          <a:p>
            <a:pPr marL="0" indent="0">
              <a:buNone/>
            </a:pPr>
            <a:r>
              <a:rPr lang="en-US" sz="1500" dirty="0"/>
              <a:t>● Pleural fluid is an ominous feature and the presence of blood in a pleural effusion suggests that the pleura has been directly invaded.</a:t>
            </a:r>
          </a:p>
          <a:p>
            <a:pPr marL="0" indent="0">
              <a:buNone/>
            </a:pPr>
            <a:r>
              <a:rPr lang="en-US" sz="1500" dirty="0"/>
              <a:t>● Clubbing (Figure 55.12) and hypertrophic pulmonary osteoarthropathy accompany some lung cancers and may resolve with excision of the primary lesion.</a:t>
            </a:r>
          </a:p>
          <a:p>
            <a:pPr marL="0" indent="0">
              <a:buNone/>
            </a:pPr>
            <a:r>
              <a:rPr lang="en-US" sz="1500" dirty="0"/>
              <a:t>● Invasion of the mediastinum may result in hoarseness (because of recurrent laryngeal nerve involvement), dysphagia (because of the involvement of, or extrinsic pressure on, the esophagus) and superior vena cava obstruction.</a:t>
            </a:r>
          </a:p>
          <a:p>
            <a:pPr marL="0" indent="0">
              <a:buNone/>
            </a:pPr>
            <a:r>
              <a:rPr lang="en-US" sz="1500" dirty="0"/>
              <a:t>● Small cell carcinoma is associated with the development of myopathies including the Eaton–Lambert syndrome, which is similar to myasthenia gravis.</a:t>
            </a:r>
            <a:endParaRPr lang="ru-RU" sz="1500" dirty="0"/>
          </a:p>
        </p:txBody>
      </p:sp>
    </p:spTree>
    <p:extLst>
      <p:ext uri="{BB962C8B-B14F-4D97-AF65-F5344CB8AC3E}">
        <p14:creationId xmlns:p14="http://schemas.microsoft.com/office/powerpoint/2010/main" val="367774192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88324" y="247136"/>
            <a:ext cx="11574162" cy="6260756"/>
          </a:xfrm>
        </p:spPr>
        <p:txBody>
          <a:bodyPr>
            <a:normAutofit fontScale="70000" lnSpcReduction="20000"/>
          </a:bodyPr>
          <a:lstStyle/>
          <a:p>
            <a:r>
              <a:rPr lang="en-US" sz="2600" b="1" dirty="0"/>
              <a:t>Treatment Achalasia</a:t>
            </a:r>
            <a:br>
              <a:rPr lang="en-US" sz="2600" b="1" i="1" dirty="0"/>
            </a:br>
            <a:r>
              <a:rPr lang="en-US" sz="2600" dirty="0"/>
              <a:t>Alone among motility disorders, achalasia responds well to treatment. The two main </a:t>
            </a:r>
            <a:r>
              <a:rPr lang="en-US" sz="2600" dirty="0" err="1"/>
              <a:t>ethods</a:t>
            </a:r>
            <a:r>
              <a:rPr lang="en-US" sz="2600" dirty="0"/>
              <a:t> are forceful dilatation of the cardia and laparoscopic </a:t>
            </a:r>
            <a:r>
              <a:rPr lang="en-US" sz="2600" dirty="0" err="1"/>
              <a:t>cardiomyotomy</a:t>
            </a:r>
            <a:r>
              <a:rPr lang="en-US" sz="2600" dirty="0"/>
              <a:t> (conventionally performed together with a partial fundoplication), although in recent years there has been growing interest in the use of </a:t>
            </a:r>
            <a:r>
              <a:rPr lang="en-US" sz="2600" dirty="0" err="1"/>
              <a:t>peroral</a:t>
            </a:r>
            <a:r>
              <a:rPr lang="en-US" sz="2600" dirty="0"/>
              <a:t> endoscopic </a:t>
            </a:r>
            <a:r>
              <a:rPr lang="en-US" sz="2600" dirty="0" err="1"/>
              <a:t>myotomy</a:t>
            </a:r>
            <a:r>
              <a:rPr lang="en-US" sz="2600" dirty="0"/>
              <a:t> (POEM). Comparative studies between pneumatic dilatation and surgical </a:t>
            </a:r>
            <a:r>
              <a:rPr lang="en-US" sz="2600" dirty="0" err="1"/>
              <a:t>myotomy</a:t>
            </a:r>
            <a:r>
              <a:rPr lang="en-US" sz="2600" dirty="0"/>
              <a:t> suggest equivalence in terms of safety, effectiveness and cost when considered over a number of years.</a:t>
            </a:r>
            <a:br>
              <a:rPr lang="en-US" sz="2600" dirty="0"/>
            </a:br>
            <a:r>
              <a:rPr lang="en-US" sz="2600" b="1" dirty="0"/>
              <a:t>PNEUMATIC DILATATION</a:t>
            </a:r>
            <a:br>
              <a:rPr lang="en-US" sz="2600" b="1" dirty="0"/>
            </a:br>
            <a:r>
              <a:rPr lang="en-US" sz="2600" dirty="0"/>
              <a:t>This involves stretching the cardia with a balloon to disrupt the muscle and render it less competent. The treatment was first described by Plummer. Many varieties of balloon have been used but, nowadays, plastic balloons with a precisely controlled external diameter are used. If the pressure in the balloon is too high, the balloon is designed to split along its length rather than expanding further. Balloons of 30–40 mm in diameter are available and are inserted over a guidewire. Perforation is the major complication. With a 30-mm balloon, the incidence of perforation should be less than 0.5%. The risk of perforation increases with bigger balloons, and they should be used cautiously for progressive dilatation over a period of weeks. Forceful dilatation is curative in 75–85% of cases. The results are best in patients aged over 45 years. </a:t>
            </a:r>
          </a:p>
          <a:p>
            <a:r>
              <a:rPr lang="en-US" sz="2600" b="1" dirty="0"/>
              <a:t>HELLER’S MYOTOMY</a:t>
            </a:r>
            <a:br>
              <a:rPr lang="en-US" sz="2600" b="1" dirty="0"/>
            </a:br>
            <a:r>
              <a:rPr lang="en-US" sz="2600" dirty="0"/>
              <a:t>This involves cutting the muscle of the lower </a:t>
            </a:r>
            <a:r>
              <a:rPr lang="en-US" sz="2600" dirty="0" err="1"/>
              <a:t>oesophagus</a:t>
            </a:r>
            <a:r>
              <a:rPr lang="en-US" sz="2600" dirty="0"/>
              <a:t> and cardia. The major complication is gastro-</a:t>
            </a:r>
            <a:r>
              <a:rPr lang="en-US" sz="2600" dirty="0" err="1"/>
              <a:t>oesophageal</a:t>
            </a:r>
            <a:r>
              <a:rPr lang="en-US" sz="2600" dirty="0"/>
              <a:t> reflux, and most surgeons therefore </a:t>
            </a:r>
            <a:r>
              <a:rPr lang="en-US" sz="2600"/>
              <a:t>add a partial </a:t>
            </a:r>
            <a:r>
              <a:rPr lang="en-US" sz="2600" dirty="0"/>
              <a:t>anterior fundoplication (Heller–</a:t>
            </a:r>
            <a:r>
              <a:rPr lang="en-US" sz="2600" dirty="0" err="1"/>
              <a:t>Dor</a:t>
            </a:r>
            <a:r>
              <a:rPr lang="en-US" sz="2600" dirty="0"/>
              <a:t> operation). The procedure is ideally suited to a minimal access laparoscopic approach, and most surgeons use intraoperative endoscopy to judge the extent of the </a:t>
            </a:r>
            <a:r>
              <a:rPr lang="en-US" sz="2600" dirty="0" err="1"/>
              <a:t>myotomy</a:t>
            </a:r>
            <a:r>
              <a:rPr lang="en-US" sz="2600" dirty="0"/>
              <a:t> and to ensure that the narrow segment is abolished. It is successful in more than 90% of cases and may be used after failed dilatation.</a:t>
            </a:r>
            <a:br>
              <a:rPr lang="en-US" sz="2600" dirty="0"/>
            </a:br>
            <a:r>
              <a:rPr lang="en-US" sz="2600" b="1" dirty="0"/>
              <a:t>ENDOSCOPIC MYOTOMY</a:t>
            </a:r>
            <a:br>
              <a:rPr lang="en-US" sz="2600" b="1" dirty="0"/>
            </a:br>
            <a:r>
              <a:rPr lang="en-US" sz="2600" dirty="0"/>
              <a:t>This was introduced in Japan in 2009. It involves the creation of a submucosal tunnel in the </a:t>
            </a:r>
            <a:r>
              <a:rPr lang="en-US" sz="2600" dirty="0" err="1"/>
              <a:t>midoesophagus</a:t>
            </a:r>
            <a:r>
              <a:rPr lang="en-US" sz="2600" dirty="0"/>
              <a:t> that can be developed distally, allowing a long </a:t>
            </a:r>
            <a:r>
              <a:rPr lang="en-US" sz="2600" dirty="0" err="1"/>
              <a:t>myotomy</a:t>
            </a:r>
            <a:r>
              <a:rPr lang="en-US" sz="2600" dirty="0"/>
              <a:t> to be performed. The </a:t>
            </a:r>
            <a:r>
              <a:rPr lang="en-US" sz="2600" dirty="0" err="1"/>
              <a:t>oesophageal</a:t>
            </a:r>
            <a:r>
              <a:rPr lang="en-US" sz="2600" dirty="0"/>
              <a:t> mucosal defect is clipped shut at the end. Many cohort studies indicate that the procedure can be performed safely and early clinical results imply equivalence to other approaches.</a:t>
            </a:r>
            <a:br>
              <a:rPr lang="en-US" sz="2600" dirty="0"/>
            </a:br>
            <a:r>
              <a:rPr lang="en-US" sz="2600" b="1" dirty="0"/>
              <a:t>BOTULINUM TOXIN</a:t>
            </a:r>
            <a:br>
              <a:rPr lang="en-US" sz="2600" b="1" dirty="0"/>
            </a:br>
            <a:r>
              <a:rPr lang="en-US" sz="2600" dirty="0"/>
              <a:t>This is done by endoscopic injection into the LOS. It acts by interfering with cholinergic excitatory neural activity at the LOS. The effect is not permanent, and the injection usually has to be repeated after a few months. For this reason, its use is restricted to elderly patients with other comorbidities.</a:t>
            </a:r>
            <a:br>
              <a:rPr lang="en-US" sz="2600" dirty="0"/>
            </a:br>
            <a:r>
              <a:rPr lang="en-US" sz="2600" b="1" dirty="0"/>
              <a:t>DRUGS</a:t>
            </a:r>
            <a:br>
              <a:rPr lang="en-US" sz="2600" b="1" dirty="0"/>
            </a:br>
            <a:r>
              <a:rPr lang="en-US" sz="2600" dirty="0" err="1"/>
              <a:t>Drugs</a:t>
            </a:r>
            <a:r>
              <a:rPr lang="en-US" sz="2600" dirty="0"/>
              <a:t> such as calcium channel antagonists have been used but are ineffective for long-term use. However, sublingual </a:t>
            </a:r>
            <a:r>
              <a:rPr lang="en-US" sz="2600" dirty="0" err="1"/>
              <a:t>nifedipine</a:t>
            </a:r>
            <a:r>
              <a:rPr lang="en-US" sz="2600" dirty="0"/>
              <a:t> may be useful for transient relief of symptoms if definitive treatment is postponed.</a:t>
            </a:r>
            <a:endParaRPr lang="ru-RU" dirty="0"/>
          </a:p>
        </p:txBody>
      </p:sp>
    </p:spTree>
    <p:extLst>
      <p:ext uri="{BB962C8B-B14F-4D97-AF65-F5344CB8AC3E}">
        <p14:creationId xmlns:p14="http://schemas.microsoft.com/office/powerpoint/2010/main" val="22129191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6382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1761D93-6AED-4FF0-9B9C-D3FDCAAE3C15}"/>
              </a:ext>
            </a:extLst>
          </p:cNvPr>
          <p:cNvSpPr>
            <a:spLocks noGrp="1"/>
          </p:cNvSpPr>
          <p:nvPr>
            <p:ph type="title"/>
          </p:nvPr>
        </p:nvSpPr>
        <p:spPr>
          <a:xfrm>
            <a:off x="657224" y="499533"/>
            <a:ext cx="10772775" cy="567268"/>
          </a:xfrm>
        </p:spPr>
        <p:txBody>
          <a:bodyPr>
            <a:normAutofit/>
          </a:bodyPr>
          <a:lstStyle/>
          <a:p>
            <a:pPr algn="ctr"/>
            <a:r>
              <a:rPr lang="en-US" sz="3600" dirty="0"/>
              <a:t>Treatment of lung cancer</a:t>
            </a:r>
            <a:endParaRPr lang="ru-RU" sz="3600" dirty="0"/>
          </a:p>
        </p:txBody>
      </p:sp>
      <p:sp>
        <p:nvSpPr>
          <p:cNvPr id="3" name="Объект 2">
            <a:extLst>
              <a:ext uri="{FF2B5EF4-FFF2-40B4-BE49-F238E27FC236}">
                <a16:creationId xmlns:a16="http://schemas.microsoft.com/office/drawing/2014/main" id="{4803A1E7-EA10-40C2-8988-A11E1A85ED00}"/>
              </a:ext>
            </a:extLst>
          </p:cNvPr>
          <p:cNvSpPr>
            <a:spLocks noGrp="1"/>
          </p:cNvSpPr>
          <p:nvPr>
            <p:ph sz="quarter" idx="13"/>
          </p:nvPr>
        </p:nvSpPr>
        <p:spPr>
          <a:xfrm>
            <a:off x="913774" y="1667434"/>
            <a:ext cx="10363826" cy="4814047"/>
          </a:xfrm>
        </p:spPr>
        <p:txBody>
          <a:bodyPr>
            <a:normAutofit/>
          </a:bodyPr>
          <a:lstStyle/>
          <a:p>
            <a:r>
              <a:rPr lang="en-US" dirty="0"/>
              <a:t>Careful investigation is required to determine which </a:t>
            </a:r>
            <a:r>
              <a:rPr lang="en-US" dirty="0" err="1"/>
              <a:t>tumours</a:t>
            </a:r>
            <a:r>
              <a:rPr lang="en-US" dirty="0"/>
              <a:t> are operable and will benefit from a major thoracic resection. The internationally agreed </a:t>
            </a:r>
            <a:r>
              <a:rPr lang="en-US" dirty="0" err="1"/>
              <a:t>tumour</a:t>
            </a:r>
            <a:r>
              <a:rPr lang="en-US" dirty="0"/>
              <a:t>–node–metastasis (TNM) staging system gives prognostic information on the natural history of the disease. </a:t>
            </a:r>
            <a:r>
              <a:rPr lang="en-US" dirty="0" err="1"/>
              <a:t>Tumours</a:t>
            </a:r>
            <a:r>
              <a:rPr lang="en-US" dirty="0"/>
              <a:t> graded up to T3, N1, M0 can be encompassed within an anatomical surgical resection and have a much improved prognosis when treated surgically so the </a:t>
            </a:r>
            <a:r>
              <a:rPr lang="en-US" dirty="0" err="1"/>
              <a:t>tumour</a:t>
            </a:r>
            <a:r>
              <a:rPr lang="en-US" dirty="0"/>
              <a:t> must be staged accurately before resection. A number of non-</a:t>
            </a:r>
            <a:r>
              <a:rPr lang="en-US" dirty="0" err="1"/>
              <a:t>tumour</a:t>
            </a:r>
            <a:r>
              <a:rPr lang="en-US" dirty="0"/>
              <a:t> related factors, including the general fitness of the patient and the results of lung function tests, help to determine the appropriate treatment. In patients with incurable</a:t>
            </a:r>
            <a:endParaRPr lang="ru-RU" dirty="0"/>
          </a:p>
        </p:txBody>
      </p:sp>
    </p:spTree>
    <p:extLst>
      <p:ext uri="{BB962C8B-B14F-4D97-AF65-F5344CB8AC3E}">
        <p14:creationId xmlns:p14="http://schemas.microsoft.com/office/powerpoint/2010/main" val="2785281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35DCCBD-FBA1-4696-8F7A-07B40B43408D}"/>
              </a:ext>
            </a:extLst>
          </p:cNvPr>
          <p:cNvSpPr>
            <a:spLocks noGrp="1"/>
          </p:cNvSpPr>
          <p:nvPr>
            <p:ph type="title"/>
          </p:nvPr>
        </p:nvSpPr>
        <p:spPr>
          <a:xfrm>
            <a:off x="657224" y="0"/>
            <a:ext cx="10772775" cy="437030"/>
          </a:xfrm>
        </p:spPr>
        <p:txBody>
          <a:bodyPr>
            <a:normAutofit/>
          </a:bodyPr>
          <a:lstStyle/>
          <a:p>
            <a:pPr algn="ctr"/>
            <a:r>
              <a:rPr lang="en-US" sz="2000" dirty="0"/>
              <a:t>The international </a:t>
            </a:r>
            <a:r>
              <a:rPr lang="en-US" sz="2000" dirty="0" err="1"/>
              <a:t>tumour</a:t>
            </a:r>
            <a:r>
              <a:rPr lang="en-US" sz="2000" dirty="0"/>
              <a:t>–node–metastasis (TNM) staging system.</a:t>
            </a:r>
            <a:endParaRPr lang="ru-RU" sz="2000" dirty="0"/>
          </a:p>
        </p:txBody>
      </p:sp>
      <p:pic>
        <p:nvPicPr>
          <p:cNvPr id="5" name="Объект 4">
            <a:extLst>
              <a:ext uri="{FF2B5EF4-FFF2-40B4-BE49-F238E27FC236}">
                <a16:creationId xmlns:a16="http://schemas.microsoft.com/office/drawing/2014/main" id="{94432817-F542-456F-9572-36CB26528D62}"/>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756646" y="449839"/>
            <a:ext cx="5842747" cy="6279373"/>
          </a:xfrm>
        </p:spPr>
      </p:pic>
    </p:spTree>
    <p:extLst>
      <p:ext uri="{BB962C8B-B14F-4D97-AF65-F5344CB8AC3E}">
        <p14:creationId xmlns:p14="http://schemas.microsoft.com/office/powerpoint/2010/main" val="544430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ACBB774-2B08-4BFC-A310-9C0E975EE0D3}"/>
              </a:ext>
            </a:extLst>
          </p:cNvPr>
          <p:cNvSpPr>
            <a:spLocks noGrp="1"/>
          </p:cNvSpPr>
          <p:nvPr>
            <p:ph type="title"/>
          </p:nvPr>
        </p:nvSpPr>
        <p:spPr/>
        <p:txBody>
          <a:bodyPr/>
          <a:lstStyle/>
          <a:p>
            <a:r>
              <a:rPr lang="en-US" dirty="0"/>
              <a:t>Non-invasive investigations</a:t>
            </a:r>
            <a:endParaRPr lang="ru-RU" dirty="0"/>
          </a:p>
        </p:txBody>
      </p:sp>
      <p:sp>
        <p:nvSpPr>
          <p:cNvPr id="3" name="Объект 2">
            <a:extLst>
              <a:ext uri="{FF2B5EF4-FFF2-40B4-BE49-F238E27FC236}">
                <a16:creationId xmlns:a16="http://schemas.microsoft.com/office/drawing/2014/main" id="{3BBE511F-EF7F-4820-B233-4EC7EC0716A0}"/>
              </a:ext>
            </a:extLst>
          </p:cNvPr>
          <p:cNvSpPr>
            <a:spLocks noGrp="1"/>
          </p:cNvSpPr>
          <p:nvPr>
            <p:ph sz="quarter" idx="13"/>
          </p:nvPr>
        </p:nvSpPr>
        <p:spPr/>
        <p:txBody>
          <a:bodyPr/>
          <a:lstStyle/>
          <a:p>
            <a:pPr>
              <a:buFont typeface="Wingdings" panose="05000000000000000000" pitchFamily="2" charset="2"/>
              <a:buChar char="Ø"/>
            </a:pPr>
            <a:r>
              <a:rPr lang="en-US" dirty="0"/>
              <a:t>Chest radiography</a:t>
            </a:r>
            <a:endParaRPr lang="ru-RU" dirty="0"/>
          </a:p>
          <a:p>
            <a:pPr>
              <a:buFont typeface="Wingdings" panose="05000000000000000000" pitchFamily="2" charset="2"/>
              <a:buChar char="Ø"/>
            </a:pPr>
            <a:r>
              <a:rPr lang="en-US" dirty="0"/>
              <a:t>Computed tomography</a:t>
            </a:r>
            <a:endParaRPr lang="ru-RU" dirty="0"/>
          </a:p>
          <a:p>
            <a:pPr>
              <a:buFont typeface="Wingdings" panose="05000000000000000000" pitchFamily="2" charset="2"/>
              <a:buChar char="Ø"/>
            </a:pPr>
            <a:r>
              <a:rPr lang="en-US" dirty="0"/>
              <a:t>Positron </a:t>
            </a:r>
            <a:r>
              <a:rPr lang="en-US" dirty="0" err="1"/>
              <a:t>emissio</a:t>
            </a:r>
            <a:endParaRPr lang="ru-RU" dirty="0"/>
          </a:p>
          <a:p>
            <a:pPr>
              <a:buFont typeface="Wingdings" panose="05000000000000000000" pitchFamily="2" charset="2"/>
              <a:buChar char="Ø"/>
            </a:pPr>
            <a:r>
              <a:rPr lang="en-US" dirty="0"/>
              <a:t>Sputum </a:t>
            </a:r>
            <a:r>
              <a:rPr lang="en-US" dirty="0" err="1"/>
              <a:t>cytologyn</a:t>
            </a:r>
            <a:r>
              <a:rPr lang="en-US" dirty="0"/>
              <a:t> </a:t>
            </a:r>
            <a:r>
              <a:rPr lang="en-US" dirty="0" err="1"/>
              <a:t>tomographymography</a:t>
            </a:r>
            <a:endParaRPr lang="ru-RU" dirty="0"/>
          </a:p>
        </p:txBody>
      </p:sp>
    </p:spTree>
    <p:extLst>
      <p:ext uri="{BB962C8B-B14F-4D97-AF65-F5344CB8AC3E}">
        <p14:creationId xmlns:p14="http://schemas.microsoft.com/office/powerpoint/2010/main" val="971162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342E5F-3837-466E-BB01-0363194C1EF6}"/>
              </a:ext>
            </a:extLst>
          </p:cNvPr>
          <p:cNvSpPr>
            <a:spLocks noGrp="1"/>
          </p:cNvSpPr>
          <p:nvPr>
            <p:ph type="title"/>
          </p:nvPr>
        </p:nvSpPr>
        <p:spPr/>
        <p:txBody>
          <a:bodyPr/>
          <a:lstStyle/>
          <a:p>
            <a:r>
              <a:rPr lang="en-US" dirty="0"/>
              <a:t>Invasive investigations</a:t>
            </a:r>
            <a:endParaRPr lang="ru-RU" dirty="0"/>
          </a:p>
        </p:txBody>
      </p:sp>
      <p:sp>
        <p:nvSpPr>
          <p:cNvPr id="3" name="Объект 2">
            <a:extLst>
              <a:ext uri="{FF2B5EF4-FFF2-40B4-BE49-F238E27FC236}">
                <a16:creationId xmlns:a16="http://schemas.microsoft.com/office/drawing/2014/main" id="{DC76766B-8CB5-4966-A21C-5A561C22AB7E}"/>
              </a:ext>
            </a:extLst>
          </p:cNvPr>
          <p:cNvSpPr>
            <a:spLocks noGrp="1"/>
          </p:cNvSpPr>
          <p:nvPr>
            <p:ph sz="quarter" idx="13"/>
          </p:nvPr>
        </p:nvSpPr>
        <p:spPr/>
        <p:txBody>
          <a:bodyPr/>
          <a:lstStyle/>
          <a:p>
            <a:r>
              <a:rPr lang="en-US" dirty="0"/>
              <a:t>Bronchoscopy</a:t>
            </a:r>
            <a:endParaRPr lang="ru-RU" dirty="0"/>
          </a:p>
          <a:p>
            <a:r>
              <a:rPr lang="en-US" dirty="0"/>
              <a:t>Endobronchial ultrasound (EBUS)</a:t>
            </a:r>
            <a:endParaRPr lang="ru-RU" dirty="0"/>
          </a:p>
          <a:p>
            <a:r>
              <a:rPr lang="en-US" dirty="0"/>
              <a:t>Computed tomography-guided biopsy</a:t>
            </a:r>
            <a:endParaRPr lang="ru-RU" dirty="0"/>
          </a:p>
        </p:txBody>
      </p:sp>
    </p:spTree>
    <p:extLst>
      <p:ext uri="{BB962C8B-B14F-4D97-AF65-F5344CB8AC3E}">
        <p14:creationId xmlns:p14="http://schemas.microsoft.com/office/powerpoint/2010/main" val="4220417937"/>
      </p:ext>
    </p:extLst>
  </p:cSld>
  <p:clrMapOvr>
    <a:masterClrMapping/>
  </p:clrMapOvr>
</p:sld>
</file>

<file path=ppt/theme/theme1.xml><?xml version="1.0" encoding="utf-8"?>
<a:theme xmlns:a="http://schemas.openxmlformats.org/drawingml/2006/main" name="Метрополия">
  <a:themeElements>
    <a:clrScheme name="Метрополия">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Метрополи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Метрополия">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TM03457491[[fn=Метрополия]]</Template>
  <TotalTime>434</TotalTime>
  <Words>9636</Words>
  <Application>Microsoft Office PowerPoint</Application>
  <PresentationFormat>Широкоэкранный</PresentationFormat>
  <Paragraphs>379</Paragraphs>
  <Slides>51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2</vt:i4>
      </vt:variant>
      <vt:variant>
        <vt:lpstr>Заголовки слайдов</vt:lpstr>
      </vt:variant>
      <vt:variant>
        <vt:i4>51</vt:i4>
      </vt:variant>
    </vt:vector>
  </HeadingPairs>
  <TitlesOfParts>
    <vt:vector size="56" baseType="lpstr">
      <vt:lpstr>Arial</vt:lpstr>
      <vt:lpstr>Calibri Light</vt:lpstr>
      <vt:lpstr>Wingdings</vt:lpstr>
      <vt:lpstr>Метрополия</vt:lpstr>
      <vt:lpstr>Оформление по умолчанию</vt:lpstr>
      <vt:lpstr>Thoracic surgery</vt:lpstr>
      <vt:lpstr>Primary lung cancer</vt:lpstr>
      <vt:lpstr>Primary lung cancer</vt:lpstr>
      <vt:lpstr>Primary lung cancer</vt:lpstr>
      <vt:lpstr>Primary lung cancer</vt:lpstr>
      <vt:lpstr>Treatment of lung cancer</vt:lpstr>
      <vt:lpstr>The international tumour–node–metastasis (TNM) staging system.</vt:lpstr>
      <vt:lpstr>Non-invasive investigations</vt:lpstr>
      <vt:lpstr>Invasive investigations</vt:lpstr>
      <vt:lpstr>Surgical management of lung cancer</vt:lpstr>
      <vt:lpstr>Pneumothorax</vt:lpstr>
      <vt:lpstr>Презентация PowerPoint</vt:lpstr>
      <vt:lpstr>Inserting and managing a chest drain</vt:lpstr>
      <vt:lpstr>Презентация PowerPoint</vt:lpstr>
      <vt:lpstr>Презентация PowerPoint</vt:lpstr>
      <vt:lpstr>Pleural effusion</vt:lpstr>
      <vt:lpstr>Презентация PowerPoint</vt:lpstr>
      <vt:lpstr>Презентация PowerPoint</vt:lpstr>
      <vt:lpstr>Pleural effusion</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Волков Дмитрий</dc:creator>
  <cp:lastModifiedBy>Волков Дмитрий</cp:lastModifiedBy>
  <cp:revision>30</cp:revision>
  <dcterms:created xsi:type="dcterms:W3CDTF">2020-03-23T14:25:10Z</dcterms:created>
  <dcterms:modified xsi:type="dcterms:W3CDTF">2020-03-26T15:15:40Z</dcterms:modified>
</cp:coreProperties>
</file>